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95" r:id="rId3"/>
    <p:sldId id="290" r:id="rId4"/>
    <p:sldId id="284" r:id="rId5"/>
    <p:sldId id="259" r:id="rId6"/>
    <p:sldId id="266" r:id="rId7"/>
    <p:sldId id="260" r:id="rId8"/>
    <p:sldId id="294" r:id="rId9"/>
    <p:sldId id="287" r:id="rId10"/>
    <p:sldId id="280" r:id="rId11"/>
    <p:sldId id="267" r:id="rId12"/>
    <p:sldId id="264" r:id="rId13"/>
    <p:sldId id="298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 autoAdjust="0"/>
    <p:restoredTop sz="70755" autoAdjust="0"/>
  </p:normalViewPr>
  <p:slideViewPr>
    <p:cSldViewPr snapToGrid="0">
      <p:cViewPr varScale="1">
        <p:scale>
          <a:sx n="80" d="100"/>
          <a:sy n="80" d="100"/>
        </p:scale>
        <p:origin x="148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45F76-3BEA-4433-9693-A060E0220326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7B3B5-8094-4448-9390-7A40810E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2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scholarship.com/view/10.1093/acprof:oso/9780195140057.001.0001/acprof-978019514005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nicle.com/blogs/onhiring/dear-student/3100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ivepsychology.com/resilience-theory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Nothing new</a:t>
            </a:r>
            <a:r>
              <a:rPr lang="en-US" baseline="0" dirty="0"/>
              <a:t> about complaints about young people…</a:t>
            </a:r>
          </a:p>
          <a:p>
            <a:r>
              <a:rPr lang="en-US" baseline="0" dirty="0"/>
              <a:t>20 BCE Horace – called them “a </a:t>
            </a:r>
            <a:r>
              <a:rPr lang="en-US" baseline="0" dirty="0" err="1"/>
              <a:t>progency</a:t>
            </a:r>
            <a:r>
              <a:rPr lang="en-US" baseline="0" dirty="0"/>
              <a:t> yet more corrupt” [than ever came before] (Book III Odes)</a:t>
            </a:r>
          </a:p>
          <a:p>
            <a:r>
              <a:rPr lang="en-US" baseline="0" dirty="0"/>
              <a:t>17th CENTURY (1624) Wise Man’s Forecast Against the Evil Time declared “Youth were never more saucy.”</a:t>
            </a:r>
          </a:p>
          <a:p>
            <a:r>
              <a:rPr lang="en-US" baseline="0" dirty="0"/>
              <a:t>18</a:t>
            </a:r>
            <a:r>
              <a:rPr lang="en-US" baseline="30000" dirty="0"/>
              <a:t>th</a:t>
            </a:r>
            <a:r>
              <a:rPr lang="en-US" baseline="0" dirty="0"/>
              <a:t> CENTURY (1780) Thomas Sheridan descried their “total neglect of the art of speaking…[where] English is likely to become mere jargon.”</a:t>
            </a:r>
          </a:p>
          <a:p>
            <a:r>
              <a:rPr lang="en-US" baseline="0" dirty="0"/>
              <a:t>19</a:t>
            </a:r>
            <a:r>
              <a:rPr lang="en-US" baseline="30000" dirty="0"/>
              <a:t>th</a:t>
            </a:r>
            <a:r>
              <a:rPr lang="en-US" baseline="0" dirty="0"/>
              <a:t> CENTURY (1853) Mother’s Journal described them as “full of self-conceit and admiration.”</a:t>
            </a:r>
          </a:p>
          <a:p>
            <a:r>
              <a:rPr lang="en-US" baseline="0" dirty="0"/>
              <a:t>19</a:t>
            </a:r>
            <a:r>
              <a:rPr lang="en-US" baseline="30000" dirty="0"/>
              <a:t>th</a:t>
            </a:r>
            <a:r>
              <a:rPr lang="en-US" baseline="0" dirty="0"/>
              <a:t> CENTURY (1859) Scientific American was horrified by a “pernicious amusement of a very inferior character” (referring to chess).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B3B5-8094-4448-9390-7A40810E9C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19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Life</a:t>
            </a:r>
            <a:r>
              <a:rPr lang="en-US" baseline="0" dirty="0"/>
              <a:t> is “a checklist</a:t>
            </a:r>
            <a:r>
              <a:rPr lang="en-US" b="1" baseline="0" dirty="0"/>
              <a:t>.”  </a:t>
            </a:r>
            <a:r>
              <a:rPr lang="en-US" b="1" dirty="0"/>
              <a:t>50% increased rate of major depressive disorder </a:t>
            </a:r>
            <a:r>
              <a:rPr lang="en-US" dirty="0"/>
              <a:t>in teens between 2011-2015; </a:t>
            </a:r>
            <a:r>
              <a:rPr lang="en-US" b="1" dirty="0"/>
              <a:t>suicide rates have doubled…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drawn from four large, nationally representative surveys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million Americans since the 1960s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Twenge’s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 book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iGen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Why Today's Super-Connected Kids Are Growing Up Less Rebellious, More Tolerant, Less Happy--and Completely Unprepared for Adulthood--and What That Means for the Rest of Us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also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Camfield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K. (2016). Mediated-efficacy: Hope for “helpless” writers. Journal of Developmental Education, 39(3), 2-11. https://files.eric.ed.gov/fulltext/EJ1130186.pdf on the dangers of learned helplessness.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B3B5-8094-4448-9390-7A40810E9C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76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see those</a:t>
            </a:r>
            <a:r>
              <a:rPr lang="en-US" baseline="0" dirty="0"/>
              <a:t> negative traits manifest in Natalia’s narratives: anxiety, negative self-comparison, helplessness</a:t>
            </a:r>
          </a:p>
          <a:p>
            <a:r>
              <a:rPr lang="en-US" dirty="0"/>
              <a:t>Another way: EMPATHY connects us with students as humans; learn</a:t>
            </a:r>
            <a:r>
              <a:rPr lang="en-US" baseline="0" dirty="0"/>
              <a:t> about their learning; get beneath the surface stereotypes….</a:t>
            </a:r>
          </a:p>
          <a:p>
            <a:r>
              <a:rPr lang="en-US" baseline="0" dirty="0"/>
              <a:t>Do this to help students build RESILIENCE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B3B5-8094-4448-9390-7A40810E9C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35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GROWTH MINDSET ABOUT STUDENTS Note:</a:t>
            </a:r>
            <a:r>
              <a:rPr lang="en-US" baseline="0" dirty="0"/>
              <a:t>  Building a classroom community in which students are intrinsically invested is the single most effective way to activate learning and reduce distraction from phones. P</a:t>
            </a:r>
            <a:r>
              <a:rPr lang="en-US" dirty="0"/>
              <a:t>rovide opportunities for students to make choices; teach transparently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WARM DEMANDER (culturally responsive teaching)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B3B5-8094-4448-9390-7A40810E9C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76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B3B5-8094-4448-9390-7A40810E9C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6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Nothing new</a:t>
            </a:r>
            <a:r>
              <a:rPr lang="en-US" baseline="0" dirty="0"/>
              <a:t> about complaints about young people…</a:t>
            </a:r>
          </a:p>
          <a:p>
            <a:r>
              <a:rPr lang="en-US" baseline="0" dirty="0"/>
              <a:t>20 BCE Horace – called them “a </a:t>
            </a:r>
            <a:r>
              <a:rPr lang="en-US" baseline="0" dirty="0" err="1"/>
              <a:t>progency</a:t>
            </a:r>
            <a:r>
              <a:rPr lang="en-US" baseline="0" dirty="0"/>
              <a:t> yet more corrupt” [than ever came before] (Book III Odes)</a:t>
            </a:r>
          </a:p>
          <a:p>
            <a:r>
              <a:rPr lang="en-US" baseline="0" dirty="0"/>
              <a:t>17th CENTURY (1624) Wise Man’s Forecast Against the Evil Time declared “Youth were never more saucy.”</a:t>
            </a:r>
          </a:p>
          <a:p>
            <a:r>
              <a:rPr lang="en-US" baseline="0" dirty="0"/>
              <a:t>18</a:t>
            </a:r>
            <a:r>
              <a:rPr lang="en-US" baseline="30000" dirty="0"/>
              <a:t>th</a:t>
            </a:r>
            <a:r>
              <a:rPr lang="en-US" baseline="0" dirty="0"/>
              <a:t> CENTURY (1780) Thomas Sheridan descried their “total neglect of the art of speaking…[where] English is likely to become mere jargon.”</a:t>
            </a:r>
          </a:p>
          <a:p>
            <a:r>
              <a:rPr lang="en-US" baseline="0" dirty="0"/>
              <a:t>19</a:t>
            </a:r>
            <a:r>
              <a:rPr lang="en-US" baseline="30000" dirty="0"/>
              <a:t>th</a:t>
            </a:r>
            <a:r>
              <a:rPr lang="en-US" baseline="0" dirty="0"/>
              <a:t> CENTURY (1853) Mother’s Journal described them as “full of self-conceit and admiration.”</a:t>
            </a:r>
          </a:p>
          <a:p>
            <a:r>
              <a:rPr lang="en-US" baseline="0" dirty="0"/>
              <a:t>19</a:t>
            </a:r>
            <a:r>
              <a:rPr lang="en-US" baseline="30000" dirty="0"/>
              <a:t>th</a:t>
            </a:r>
            <a:r>
              <a:rPr lang="en-US" baseline="0" dirty="0"/>
              <a:t> CENTURY (1859) Scientific American was horrified by a “pernicious amusement of a very inferior character” (referring to chess).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B3B5-8094-4448-9390-7A40810E9C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3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define rigor? Something that requires muscle, endurance, and may cause a degree of suffering to overcome? Unyielding, inflexible, austerity? A condition that makes life difficult, challenging, or uncomfortable (e.g., the rigors of a New England winter)?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B3B5-8094-4448-9390-7A40810E9C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1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We develop </a:t>
            </a:r>
            <a:r>
              <a:rPr lang="en-US" sz="1200" b="1" dirty="0"/>
              <a:t>identity</a:t>
            </a:r>
            <a:r>
              <a:rPr lang="en-US" sz="1200" dirty="0"/>
              <a:t> by the stories we tell. We use narratives to make </a:t>
            </a:r>
            <a:r>
              <a:rPr lang="en-US" sz="1200" b="1" dirty="0"/>
              <a:t>meaning</a:t>
            </a:r>
            <a:r>
              <a:rPr lang="en-US" sz="1200" dirty="0"/>
              <a:t>, which in turn shapes our </a:t>
            </a:r>
            <a:r>
              <a:rPr lang="en-US" sz="1200" b="1" dirty="0"/>
              <a:t>actions</a:t>
            </a:r>
            <a:r>
              <a:rPr lang="en-US" sz="1200" dirty="0"/>
              <a:t>.</a:t>
            </a:r>
            <a:r>
              <a:rPr lang="en-US" sz="1200" baseline="0" dirty="0"/>
              <a:t> </a:t>
            </a:r>
            <a:r>
              <a:rPr lang="en-US" b="1" dirty="0"/>
              <a:t>FICTION CREATES FACT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Cite:</a:t>
            </a:r>
            <a:r>
              <a:rPr lang="en-US" baseline="0" dirty="0"/>
              <a:t> neuroscience.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Hardcastle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V.G.  (2003).  The development of the self.  In G.D. Fireman, T.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McVay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&amp; O. J. Flanagan (Eds.),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Narrative and consciousness: Literature, psychology and the brain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(pp. 37-50).  New York, NY: Oxford University Press.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</a:t>
            </a:r>
            <a:r>
              <a:rPr lang="en-US" dirty="0">
                <a:hlinkClick r:id="rId3"/>
              </a:rPr>
              <a:t>https://www.oxfordscholarship.com/view/10.1093/acprof:oso/9780195140057.001.0001/acprof-9780195140057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B3B5-8094-4448-9390-7A40810E9C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0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0" dirty="0"/>
              <a:t> expect I can predict some of what you had to say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B3B5-8094-4448-9390-7A40810E9C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6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 Z: born</a:t>
            </a:r>
            <a:r>
              <a:rPr lang="en-US" baseline="0" dirty="0"/>
              <a:t> mid-to-late 1990s through 2012.</a:t>
            </a:r>
          </a:p>
          <a:p>
            <a:r>
              <a:rPr lang="en-US" baseline="0" dirty="0"/>
              <a:t>Student entitlement: See </a:t>
            </a:r>
            <a:r>
              <a:rPr lang="en-US" i="1" baseline="0" dirty="0"/>
              <a:t>Chronicle of Higher Education</a:t>
            </a:r>
            <a:r>
              <a:rPr lang="en-US" baseline="0" dirty="0"/>
              <a:t> Dear Student column, </a:t>
            </a:r>
            <a:r>
              <a:rPr lang="en-US" dirty="0">
                <a:hlinkClick r:id="rId3"/>
              </a:rPr>
              <a:t>https://www.chronicle.com/blogs/onhiring/dear-student/31004</a:t>
            </a:r>
            <a:r>
              <a:rPr lang="en-US" baseline="0" dirty="0"/>
              <a:t>.</a:t>
            </a:r>
          </a:p>
          <a:p>
            <a:r>
              <a:rPr lang="en-US" dirty="0" err="1"/>
              <a:t>iGen</a:t>
            </a:r>
            <a:r>
              <a:rPr lang="en-US" dirty="0"/>
              <a:t> = first generation to spend entire adolescence</a:t>
            </a:r>
            <a:r>
              <a:rPr lang="en-US" baseline="0" dirty="0"/>
              <a:t> with SMART phone (</a:t>
            </a:r>
            <a:r>
              <a:rPr lang="en-US" baseline="0" dirty="0" err="1"/>
              <a:t>i</a:t>
            </a:r>
            <a:r>
              <a:rPr lang="en-US" baseline="0" dirty="0"/>
              <a:t>-Phone launched in 2007). “Digital Natives”</a:t>
            </a:r>
          </a:p>
          <a:p>
            <a:r>
              <a:rPr lang="en-US" dirty="0"/>
              <a:t>These are very common tales we tell to describe student behavior…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B3B5-8094-4448-9390-7A40810E9C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6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what extent do </a:t>
            </a:r>
            <a:r>
              <a:rPr lang="en-US" b="1" dirty="0"/>
              <a:t>these narratives skew our evaluation to the negative</a:t>
            </a:r>
            <a:r>
              <a:rPr lang="en-US" dirty="0"/>
              <a:t>? Push us to find </a:t>
            </a:r>
            <a:r>
              <a:rPr lang="en-US" b="1" dirty="0"/>
              <a:t>deficits</a:t>
            </a:r>
            <a:r>
              <a:rPr lang="en-US" dirty="0"/>
              <a:t>?</a:t>
            </a:r>
          </a:p>
          <a:p>
            <a:r>
              <a:rPr lang="en-US" b="0" dirty="0"/>
              <a:t>400</a:t>
            </a:r>
            <a:r>
              <a:rPr lang="en-US" b="0" baseline="0" dirty="0"/>
              <a:t> college faculty = 85% make negative judgments</a:t>
            </a:r>
          </a:p>
          <a:p>
            <a:endParaRPr lang="en-US" b="0" baseline="0" dirty="0"/>
          </a:p>
          <a:p>
            <a:r>
              <a:rPr lang="en-US" b="0" baseline="0" dirty="0"/>
              <a:t>See also </a:t>
            </a:r>
            <a:r>
              <a:rPr lang="en-US" b="0" baseline="0" dirty="0" err="1"/>
              <a:t>Bayers</a:t>
            </a:r>
            <a:r>
              <a:rPr lang="en-US" b="0" baseline="0" dirty="0"/>
              <a:t>, L. &amp; </a:t>
            </a:r>
            <a:r>
              <a:rPr lang="en-US" b="0" baseline="0" dirty="0" err="1"/>
              <a:t>Camfield</a:t>
            </a:r>
            <a:r>
              <a:rPr lang="en-US" b="0" baseline="0" dirty="0"/>
              <a:t>, E.K. (10 March 2018) Student shaming and the need for academic empathy. </a:t>
            </a:r>
            <a:r>
              <a:rPr lang="en-US" b="0" i="1" baseline="0" dirty="0"/>
              <a:t>Hybrid Pedagogy</a:t>
            </a:r>
            <a:r>
              <a:rPr lang="en-US" b="0" baseline="0" dirty="0"/>
              <a:t>.  http://hybridpedagogy.org/student-shaming-academic-empathy/ 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B3B5-8094-4448-9390-7A40810E9C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13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is HIGH-STAKES. Everything is JUDGED. These narratives (realities) can effect how we build</a:t>
            </a:r>
            <a:r>
              <a:rPr lang="en-US" baseline="0" dirty="0"/>
              <a:t> relationships with students and how we evaluate their 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B3B5-8094-4448-9390-7A40810E9C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46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B3B5-8094-4448-9390-7A40810E9C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79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Resilience Theory: </a:t>
            </a:r>
            <a:r>
              <a:rPr lang="en-US" sz="1200" b="0" dirty="0"/>
              <a:t>Why do some people bounce back after adversity whereas others crumble under pressure?</a:t>
            </a:r>
            <a:r>
              <a:rPr lang="en-US" sz="1200" b="0" baseline="0" dirty="0"/>
              <a:t> </a:t>
            </a:r>
            <a:r>
              <a:rPr lang="en-US" sz="1200" b="1" dirty="0"/>
              <a:t>Associated with student learning, persistence, and long-term well-being</a:t>
            </a:r>
            <a:r>
              <a:rPr lang="en-US" sz="1200" b="0" dirty="0"/>
              <a:t>.</a:t>
            </a:r>
            <a:r>
              <a:rPr lang="en-US" sz="1200" b="0" baseline="0" dirty="0"/>
              <a:t> </a:t>
            </a:r>
            <a:r>
              <a:rPr lang="en-US" sz="1200" b="1" dirty="0"/>
              <a:t>Requires ADVERSITY</a:t>
            </a:r>
            <a:r>
              <a:rPr lang="en-US" sz="1200" b="0" dirty="0"/>
              <a:t>… but just the right amount:</a:t>
            </a:r>
            <a:r>
              <a:rPr lang="en-US" sz="1200" b="0" baseline="0" dirty="0"/>
              <a:t> </a:t>
            </a:r>
            <a:r>
              <a:rPr lang="en-US" sz="1200" b="0" dirty="0"/>
              <a:t>Too little adversity gives us nothing to “bounce back” from;</a:t>
            </a:r>
            <a:r>
              <a:rPr lang="en-US" sz="1200" b="0" baseline="0" dirty="0"/>
              <a:t> </a:t>
            </a:r>
            <a:r>
              <a:rPr lang="en-US" sz="1200" b="0" dirty="0"/>
              <a:t>Too much adversity is crippling -- RISK FACTORS</a:t>
            </a:r>
            <a:r>
              <a:rPr lang="en-US" sz="1200" b="0" baseline="0" dirty="0"/>
              <a:t> </a:t>
            </a:r>
            <a:r>
              <a:rPr lang="en-US" sz="1200" b="0" dirty="0"/>
              <a:t>Risk factors can be offset by PROTECTIVE FACTORS [</a:t>
            </a:r>
            <a:r>
              <a:rPr lang="en-US" dirty="0"/>
              <a:t>Note: Positive associations emerge</a:t>
            </a:r>
            <a:r>
              <a:rPr lang="en-US" i="1" dirty="0"/>
              <a:t> </a:t>
            </a:r>
            <a:r>
              <a:rPr lang="en-US" b="1" i="1" dirty="0"/>
              <a:t>after </a:t>
            </a:r>
            <a:r>
              <a:rPr lang="en-US" b="1" dirty="0"/>
              <a:t>controlling</a:t>
            </a:r>
            <a:r>
              <a:rPr lang="en-US" b="1" baseline="0" dirty="0"/>
              <a:t> for intellectual aptitude and levels of past academic preparation</a:t>
            </a:r>
            <a:r>
              <a:rPr lang="en-US" baseline="0" dirty="0"/>
              <a:t>.  </a:t>
            </a:r>
            <a:r>
              <a:rPr lang="en-US" dirty="0"/>
              <a:t>Protective factors include student health centers, Thrive Institute (summer bridge), tutoring support….. What can we do </a:t>
            </a:r>
            <a:r>
              <a:rPr lang="en-US" b="1" dirty="0"/>
              <a:t>in the classroom?</a:t>
            </a:r>
          </a:p>
          <a:p>
            <a:r>
              <a:rPr lang="en-US" b="0" dirty="0"/>
              <a:t>How might this</a:t>
            </a:r>
            <a:r>
              <a:rPr lang="en-US" b="0" baseline="0" dirty="0"/>
              <a:t> connect back to their conceptualizations of RIGOR? THIS is what Gen Z needs!</a:t>
            </a:r>
          </a:p>
          <a:p>
            <a:r>
              <a:rPr lang="en-US" b="0" baseline="0" dirty="0"/>
              <a:t>Cite: “Resilience Theory: What Research Articles in Psychology Teach Us” </a:t>
            </a:r>
            <a:r>
              <a:rPr lang="en-US" b="0" dirty="0">
                <a:hlinkClick r:id="rId3"/>
              </a:rPr>
              <a:t>https://positivepsychology.com/resilience-theory/</a:t>
            </a:r>
            <a:r>
              <a:rPr lang="en-US" b="0" baseline="0" dirty="0"/>
              <a:t>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“Resilience Building in Students :The Role of Academic Self-Efficacy” by Simon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Cassiday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(2015)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Frontiers in Psychology]</a:t>
            </a:r>
            <a:endParaRPr lang="en-US" b="0" i="1" baseline="0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A useful lens for evaluating the narratives we tell about our students…</a:t>
            </a:r>
          </a:p>
          <a:p>
            <a:pPr marL="0" indent="0">
              <a:buNone/>
            </a:pPr>
            <a:r>
              <a:rPr lang="en-US" sz="1200" b="1" dirty="0"/>
              <a:t>Protected &amp; Privileged</a:t>
            </a:r>
            <a:r>
              <a:rPr lang="en-US" sz="1200" dirty="0"/>
              <a:t> = too little adversity</a:t>
            </a:r>
            <a:r>
              <a:rPr lang="en-US" sz="1200" baseline="0" dirty="0"/>
              <a:t> </a:t>
            </a:r>
            <a:r>
              <a:rPr lang="en-US" sz="1200" b="1" dirty="0"/>
              <a:t>Perfect is Possible</a:t>
            </a:r>
            <a:r>
              <a:rPr lang="en-US" sz="1200" dirty="0"/>
              <a:t> = too much adversity</a:t>
            </a:r>
            <a:r>
              <a:rPr lang="en-US" sz="1200" baseline="0" dirty="0"/>
              <a:t> </a:t>
            </a:r>
            <a:r>
              <a:rPr lang="en-US" sz="1200" b="1" dirty="0"/>
              <a:t>Under Threat </a:t>
            </a:r>
            <a:r>
              <a:rPr lang="en-US" sz="1200" dirty="0"/>
              <a:t>= too much adversity</a:t>
            </a:r>
            <a:r>
              <a:rPr lang="en-US" sz="1200" baseline="0" dirty="0"/>
              <a:t> </a:t>
            </a:r>
            <a:r>
              <a:rPr lang="en-US" sz="1200" b="1" dirty="0"/>
              <a:t>Tethered</a:t>
            </a:r>
            <a:r>
              <a:rPr lang="en-US" sz="1200" dirty="0"/>
              <a:t> = too much AND too little adversity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B3B5-8094-4448-9390-7A40810E9C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2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51C-6912-4E25-979C-2D07A6E2E3B6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86CF-7E8E-41CD-B24C-C5C57AFA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9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51C-6912-4E25-979C-2D07A6E2E3B6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86CF-7E8E-41CD-B24C-C5C57AFA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1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51C-6912-4E25-979C-2D07A6E2E3B6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86CF-7E8E-41CD-B24C-C5C57AFA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51C-6912-4E25-979C-2D07A6E2E3B6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86CF-7E8E-41CD-B24C-C5C57AFA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51C-6912-4E25-979C-2D07A6E2E3B6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86CF-7E8E-41CD-B24C-C5C57AFA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51C-6912-4E25-979C-2D07A6E2E3B6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86CF-7E8E-41CD-B24C-C5C57AFA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51C-6912-4E25-979C-2D07A6E2E3B6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86CF-7E8E-41CD-B24C-C5C57AFA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4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51C-6912-4E25-979C-2D07A6E2E3B6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86CF-7E8E-41CD-B24C-C5C57AFA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3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51C-6912-4E25-979C-2D07A6E2E3B6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86CF-7E8E-41CD-B24C-C5C57AFA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51C-6912-4E25-979C-2D07A6E2E3B6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86CF-7E8E-41CD-B24C-C5C57AFA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1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551C-6912-4E25-979C-2D07A6E2E3B6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86CF-7E8E-41CD-B24C-C5C57AFA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7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551C-6912-4E25-979C-2D07A6E2E3B6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86CF-7E8E-41CD-B24C-C5C57AFA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5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ositivepsychology.com/bandura-self-efficacy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amazon.com/Pedagogy-Oppressed-Anniversary-Paulo-Freire/dp/082641276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College-Students-Sense-Belonging-Educational/dp/0415895049" TargetMode="External"/><Relationship Id="rId5" Type="http://schemas.openxmlformats.org/officeDocument/2006/relationships/hyperlink" Target="https://www.amazon.com/Culturally-Responsive-Teaching-Brain-Linguistically/dp/1483308014/ref=sr_1_3?crid=EI953BF0S5HN&amp;keywords=culturally+responsive+teaching+and+the+brain+by+zaretta+hammond&amp;qid=1578422349&amp;sprefix=hammond+cultur,aps,211&amp;sr=8-3" TargetMode="External"/><Relationship Id="rId4" Type="http://schemas.openxmlformats.org/officeDocument/2006/relationships/hyperlink" Target="https://www.amazon.com/Mindset-Psychology-Carol-S-Dweck/dp/0345472322/ref=sr_1_3?crid=1Y4J1W6QI1KZX&amp;keywords=dweck+growth+mindset&amp;qid=1578422631&amp;sprefix=dweck+,aps,215&amp;sr=8-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lhill@pacific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bayers@pacific.edu" TargetMode="External"/><Relationship Id="rId5" Type="http://schemas.openxmlformats.org/officeDocument/2006/relationships/hyperlink" Target="mailto:ecamfield@ucmerced.edu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ashingtonpost.com/graphics/2018/local/school-lockdowns-in-america/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83" y="-1391725"/>
            <a:ext cx="6858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8A3413-9E08-4DFF-90DA-B5B2F1DC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59" y="1662545"/>
            <a:ext cx="5577749" cy="490450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en-US" sz="24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Lilly Conference: Teaching for Active and Engaged Learning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San Diego, February 2020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/>
            <a:endParaRPr lang="en-US" sz="240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Eileen </a:t>
            </a:r>
            <a:r>
              <a:rPr lang="en-US" sz="2400" b="1" dirty="0" err="1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Kogl</a:t>
            </a: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Camfield</a:t>
            </a: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CETL Faculty Associate, UC Merced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Leslie </a:t>
            </a:r>
            <a:r>
              <a:rPr lang="en-US" sz="2400" b="1" dirty="0" err="1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Bayers</a:t>
            </a: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CTL Associate Director, University of the Pacific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Lott Hill</a:t>
            </a:r>
            <a:r>
              <a:rPr lang="en-US" sz="24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CTL Director, University of the Pacific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863" y="1662545"/>
            <a:ext cx="5035058" cy="3918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atin typeface="Cambria" charset="0"/>
                <a:ea typeface="Cambria" charset="0"/>
                <a:cs typeface="Cambria" charset="0"/>
              </a:rPr>
              <a:t>Sifting Through the Stereotypes: Connecting with Gen Z Students</a:t>
            </a:r>
          </a:p>
        </p:txBody>
      </p:sp>
    </p:spTree>
    <p:extLst>
      <p:ext uri="{BB962C8B-B14F-4D97-AF65-F5344CB8AC3E}">
        <p14:creationId xmlns:p14="http://schemas.microsoft.com/office/powerpoint/2010/main" val="407918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35" y="2048951"/>
            <a:ext cx="4131426" cy="2760098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ambria" charset="0"/>
                <a:ea typeface="Cambria" charset="0"/>
                <a:cs typeface="Cambria" charset="0"/>
              </a:rPr>
              <a:t>Toxic impact on students </a:t>
            </a:r>
            <a:br>
              <a:rPr lang="en-US" sz="2800" b="1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1000" b="1" dirty="0">
                <a:latin typeface="Cambria" charset="0"/>
                <a:ea typeface="Cambria" charset="0"/>
                <a:cs typeface="Cambria" charset="0"/>
              </a:rPr>
              <a:t>Data drawn from four large, nationally representative </a:t>
            </a:r>
            <a:br>
              <a:rPr lang="en-US" sz="1000" b="1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1000" b="1" dirty="0">
                <a:latin typeface="Cambria" charset="0"/>
                <a:ea typeface="Cambria" charset="0"/>
                <a:cs typeface="Cambria" charset="0"/>
              </a:rPr>
              <a:t>surveys of 11 million Americans since the 1960s; since 2011…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895" y="947651"/>
            <a:ext cx="6749934" cy="5436524"/>
          </a:xfrm>
        </p:spPr>
        <p:txBody>
          <a:bodyPr anchor="ctr">
            <a:norm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Disconnection/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		loneliness/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				isolation</a:t>
            </a:r>
          </a:p>
          <a:p>
            <a:pPr marL="0" indent="0">
              <a:buNone/>
            </a:pPr>
            <a:endParaRPr lang="en-US" sz="3000" b="1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30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Adversarial relationships with TIME</a:t>
            </a:r>
          </a:p>
          <a:p>
            <a:endParaRPr lang="en-US" sz="3000" b="1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30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A sense of </a:t>
            </a:r>
            <a:r>
              <a:rPr lang="en-US" sz="30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HELPLESSNESS</a:t>
            </a:r>
          </a:p>
          <a:p>
            <a:endParaRPr lang="en-US" sz="3000" b="1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30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Depression and anxiety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852329" y="4712278"/>
            <a:ext cx="10358651" cy="1465436"/>
          </a:xfrm>
          <a:ln>
            <a:noFill/>
          </a:ln>
          <a:effectLst>
            <a:outerShdw dir="1440000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“I try my best in every assignment, but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the outcome never comes out positive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…The bad scores I would get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from my teachers 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caused me to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doubt myself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lowered my confidence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, and caused me to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panic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every time I would write an essay.”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7" b="8362"/>
          <a:stretch/>
        </p:blipFill>
        <p:spPr bwMode="auto">
          <a:xfrm>
            <a:off x="7736712" y="1129539"/>
            <a:ext cx="3474268" cy="31099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18002" y="656748"/>
            <a:ext cx="291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charset="0"/>
                <a:ea typeface="Cambria" charset="0"/>
                <a:cs typeface="Cambria" charset="0"/>
              </a:rPr>
              <a:t>Meet Natalia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03" y="656748"/>
            <a:ext cx="64553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“I find it weird that I hate writing but I love to read… Every time I have an essay assignment for a class, I become very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anxious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. Before I even start writing down my outline, I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stress myself out 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over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what will be good enou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gh. It takes me hours to even write my first sentence… No doubt, I have pressed the backspace button about a million times.”</a:t>
            </a:r>
          </a:p>
        </p:txBody>
      </p:sp>
    </p:spTree>
    <p:extLst>
      <p:ext uri="{BB962C8B-B14F-4D97-AF65-F5344CB8AC3E}">
        <p14:creationId xmlns:p14="http://schemas.microsoft.com/office/powerpoint/2010/main" val="39082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4" y="1292835"/>
            <a:ext cx="5203767" cy="4431354"/>
          </a:xfrm>
        </p:spPr>
        <p:txBody>
          <a:bodyPr>
            <a:noAutofit/>
          </a:bodyPr>
          <a:lstStyle/>
          <a:p>
            <a:r>
              <a:rPr lang="en-US" sz="5800" b="1" dirty="0">
                <a:latin typeface="Cambria" charset="0"/>
                <a:ea typeface="Cambria" charset="0"/>
                <a:cs typeface="Cambria" charset="0"/>
              </a:rPr>
              <a:t>How do we craft counter-narratives about Gen Z that foster resilience?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651" y="587422"/>
            <a:ext cx="6247233" cy="568315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Rigor That Builds Learning Muscles</a:t>
            </a:r>
            <a:r>
              <a:rPr lang="en-US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standards, curricula, and assessments that provide </a:t>
            </a:r>
            <a:r>
              <a:rPr lang="en-US" sz="2400" i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right amount of adversity </a:t>
            </a:r>
            <a:r>
              <a:rPr lang="en-US" sz="24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and support student growth.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Growth Mindset </a:t>
            </a:r>
            <a:r>
              <a:rPr lang="en-US" sz="2400" i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about students </a:t>
            </a:r>
            <a:r>
              <a:rPr lang="en-US" sz="18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hlinkClick r:id="rId4"/>
              </a:rPr>
              <a:t>Dweck, 2007</a:t>
            </a:r>
            <a:r>
              <a:rPr lang="en-US" sz="18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Warm Demanders </a:t>
            </a:r>
            <a:r>
              <a:rPr lang="en-US" sz="18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hlinkClick r:id="rId5"/>
              </a:rPr>
              <a:t>Hammond, 2014</a:t>
            </a:r>
            <a:r>
              <a:rPr lang="en-US" sz="18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)</a:t>
            </a:r>
            <a:endParaRPr lang="en-US" sz="180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Empathy and Community</a:t>
            </a:r>
            <a:r>
              <a:rPr lang="en-US" sz="24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: relationships that create a sense of belonging </a:t>
            </a:r>
            <a:r>
              <a:rPr lang="en-US" sz="18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hlinkClick r:id="rId6"/>
              </a:rPr>
              <a:t>Strayhorn, 2012</a:t>
            </a:r>
            <a:r>
              <a:rPr lang="en-US" sz="18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); </a:t>
            </a:r>
            <a:r>
              <a:rPr lang="en-US" sz="24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classroom collaborations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Agency</a:t>
            </a: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pedagogy that </a:t>
            </a:r>
            <a:r>
              <a:rPr lang="en-US" sz="2400" i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empower</a:t>
            </a:r>
            <a:r>
              <a:rPr lang="en-US" sz="24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s </a:t>
            </a:r>
            <a:r>
              <a:rPr lang="en-US" sz="18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hlinkClick r:id="rId7"/>
              </a:rPr>
              <a:t>Freire, 1970</a:t>
            </a:r>
            <a:r>
              <a:rPr lang="en-US" sz="18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; inquiry-based curricula; asset-focused assessment</a:t>
            </a:r>
            <a:endParaRPr lang="en-US" sz="2400" b="1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Academic Self-Efficacy </a:t>
            </a:r>
            <a:r>
              <a:rPr lang="en-US" sz="18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hlinkClick r:id="rId8"/>
              </a:rPr>
              <a:t>Bandura, 2008</a:t>
            </a:r>
            <a:r>
              <a:rPr lang="en-US" sz="18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9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alphaModFix/>
          </a:blip>
          <a:srcRect l="4502" r="194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4876" y="1096346"/>
            <a:ext cx="5453276" cy="46653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Reframe the previous interpretation of the student behavior described on the cards.</a:t>
            </a:r>
          </a:p>
        </p:txBody>
      </p:sp>
    </p:spTree>
    <p:extLst>
      <p:ext uri="{BB962C8B-B14F-4D97-AF65-F5344CB8AC3E}">
        <p14:creationId xmlns:p14="http://schemas.microsoft.com/office/powerpoint/2010/main" val="362561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83" y="-1391725"/>
            <a:ext cx="6858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8A3413-9E08-4DFF-90DA-B5B2F1DC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59" y="1662545"/>
            <a:ext cx="5577749" cy="490450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en-US" sz="24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Lilly Conference: Teaching for Active and Engaged Learning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San Diego, February 2020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/>
            <a:endParaRPr lang="en-US" sz="240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Eileen </a:t>
            </a:r>
            <a:r>
              <a:rPr lang="en-US" sz="2400" b="1" dirty="0" err="1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Kogl</a:t>
            </a: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Camfield</a:t>
            </a: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hlinkClick r:id="rId5"/>
              </a:rPr>
              <a:t>ecamfield@ucmerced.edu</a:t>
            </a:r>
            <a:endParaRPr lang="en-US" sz="200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Leslie </a:t>
            </a:r>
            <a:r>
              <a:rPr lang="en-US" sz="2400" b="1" dirty="0" err="1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Bayers</a:t>
            </a: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hlinkClick r:id="rId6"/>
              </a:rPr>
              <a:t>lbayers@pacific.edu</a:t>
            </a:r>
            <a:endParaRPr lang="en-US" sz="2000" dirty="0">
              <a:solidFill>
                <a:srgbClr val="0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Lott Hill</a:t>
            </a:r>
            <a:r>
              <a:rPr lang="en-US" sz="24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hlinkClick r:id="rId7"/>
              </a:rPr>
              <a:t>lhill@pacific.edu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863" y="1662545"/>
            <a:ext cx="5035058" cy="3918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atin typeface="Cambria" charset="0"/>
                <a:ea typeface="Cambria" charset="0"/>
                <a:cs typeface="Cambria" charset="0"/>
              </a:rPr>
              <a:t>Sifting Through the Stereotypes: Connecting with Gen Z Students</a:t>
            </a:r>
          </a:p>
        </p:txBody>
      </p:sp>
    </p:spTree>
    <p:extLst>
      <p:ext uri="{BB962C8B-B14F-4D97-AF65-F5344CB8AC3E}">
        <p14:creationId xmlns:p14="http://schemas.microsoft.com/office/powerpoint/2010/main" val="64977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648" y="1338009"/>
            <a:ext cx="6350924" cy="4202182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How do you define </a:t>
            </a:r>
            <a:br>
              <a:rPr lang="en-US" sz="60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“</a:t>
            </a:r>
            <a:r>
              <a:rPr lang="en-US" sz="60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RIGOR</a:t>
            </a:r>
            <a:r>
              <a:rPr lang="en-US" sz="60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”?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sport, man, person, indoor&#10;&#10;Description automatically generated"/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9932" r="20354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771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Cambria" charset="0"/>
                <a:ea typeface="Cambria" charset="0"/>
                <a:cs typeface="Cambria" charset="0"/>
              </a:rPr>
              <a:t>Why do narratives matter?</a:t>
            </a:r>
          </a:p>
        </p:txBody>
      </p:sp>
      <p:pic>
        <p:nvPicPr>
          <p:cNvPr id="5" name="Picture 2" descr="https://damiengwalter.files.wordpress.com/2016/09/story-is-the-operating-system-of-human-consciousness.png?w=672&amp;h=372&amp;crop=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2" y="1552417"/>
            <a:ext cx="6550924" cy="53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alphaModFix/>
          </a:blip>
          <a:srcRect l="4502" r="194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2284" y="1266475"/>
            <a:ext cx="5586152" cy="43250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What are some of the student behaviors you’ve witnessed or heard about </a:t>
            </a:r>
            <a:r>
              <a:rPr lang="en-US" sz="4400" dirty="0" err="1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GenZ</a:t>
            </a:r>
            <a:r>
              <a:rPr lang="en-US" sz="44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 students, and how are those behaviors interpreted?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64" y="103032"/>
            <a:ext cx="10515600" cy="1068946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Cambria" charset="0"/>
                <a:ea typeface="Cambria" charset="0"/>
                <a:cs typeface="Cambria" charset="0"/>
              </a:rPr>
              <a:t>Common Narratives About Gen Z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6448" y="2751248"/>
            <a:ext cx="4799420" cy="323220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5" y="2437813"/>
            <a:ext cx="4385317" cy="385907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73486" y="1327842"/>
            <a:ext cx="5769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Protected and Privileged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: Helicopter/Lawnmower Parents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0372" y="1327842"/>
            <a:ext cx="1971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Tethered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iGen</a:t>
            </a:r>
            <a:endParaRPr lang="en-US" sz="28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247"/>
            <a:ext cx="12171528" cy="127645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How might these narratives affect how we respond to student work? </a:t>
            </a:r>
            <a:br>
              <a:rPr lang="en-US" sz="3200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Consider this first sentence from a student essay: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711" y="1771783"/>
            <a:ext cx="1026410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Cambria" charset="0"/>
                <a:ea typeface="Cambria" charset="0"/>
                <a:cs typeface="Cambria" charset="0"/>
              </a:rPr>
              <a:t>“Most people have believed that relationships, such as friendships and romantic relationships, can be related to particular movies we would watch or from beliefs we have gained while growing up.”</a:t>
            </a:r>
            <a:br>
              <a:rPr lang="en-US" sz="5400" dirty="0">
                <a:latin typeface="Cambria" charset="0"/>
                <a:ea typeface="Cambria" charset="0"/>
                <a:cs typeface="Cambria" charset="0"/>
              </a:rPr>
            </a:br>
            <a:endParaRPr lang="en-US" sz="5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572305">
            <a:off x="3495457" y="2054625"/>
            <a:ext cx="51806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Awkward</a:t>
            </a:r>
          </a:p>
          <a:p>
            <a:r>
              <a:rPr lang="en-US" sz="6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Uninteresting</a:t>
            </a:r>
          </a:p>
          <a:p>
            <a:r>
              <a:rPr lang="en-US" sz="6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Obvious</a:t>
            </a:r>
          </a:p>
          <a:p>
            <a:r>
              <a:rPr lang="en-US" sz="6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Little effort</a:t>
            </a:r>
          </a:p>
        </p:txBody>
      </p:sp>
    </p:spTree>
    <p:extLst>
      <p:ext uri="{BB962C8B-B14F-4D97-AF65-F5344CB8AC3E}">
        <p14:creationId xmlns:p14="http://schemas.microsoft.com/office/powerpoint/2010/main" val="315837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671" y="378038"/>
            <a:ext cx="5562600" cy="741394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5400" b="1" dirty="0">
                <a:latin typeface="Cambria" charset="0"/>
                <a:ea typeface="Cambria" charset="0"/>
                <a:cs typeface="Cambria" charset="0"/>
              </a:rPr>
              <a:t>Perfect is Possible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6226" y="1571945"/>
            <a:ext cx="4633374" cy="4543594"/>
          </a:xfrm>
          <a:prstGeom prst="rect">
            <a:avLst/>
          </a:prstGeom>
        </p:spPr>
      </p:pic>
      <p:sp>
        <p:nvSpPr>
          <p:cNvPr id="11" name="Teardrop 10"/>
          <p:cNvSpPr/>
          <p:nvPr/>
        </p:nvSpPr>
        <p:spPr>
          <a:xfrm rot="18832199" flipV="1">
            <a:off x="448319" y="1064996"/>
            <a:ext cx="5636425" cy="5812953"/>
          </a:xfrm>
          <a:prstGeom prst="teardrop">
            <a:avLst>
              <a:gd name="adj" fmla="val 8940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07535" y="2037445"/>
            <a:ext cx="50347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Cambria" charset="0"/>
                <a:ea typeface="Cambria" charset="0"/>
                <a:cs typeface="Cambria" charset="0"/>
              </a:rPr>
              <a:t>“In order to get into college, I’ve got to </a:t>
            </a:r>
            <a:r>
              <a:rPr lang="en-US" sz="3300" i="1" dirty="0">
                <a:latin typeface="Cambria" charset="0"/>
                <a:ea typeface="Cambria" charset="0"/>
                <a:cs typeface="Cambria" charset="0"/>
              </a:rPr>
              <a:t>have</a:t>
            </a:r>
            <a:r>
              <a:rPr lang="en-US" sz="3600" i="1" dirty="0">
                <a:latin typeface="Cambria" charset="0"/>
                <a:ea typeface="Cambria" charset="0"/>
                <a:cs typeface="Cambria" charset="0"/>
              </a:rPr>
              <a:t> a 4.6 GPA, 800s on my SATs, captain the soccer team, get elected homecoming queen, and start my own    </a:t>
            </a:r>
          </a:p>
          <a:p>
            <a:r>
              <a:rPr lang="en-US" sz="3600" i="1" dirty="0">
                <a:latin typeface="Cambria" charset="0"/>
                <a:ea typeface="Cambria" charset="0"/>
                <a:cs typeface="Cambria" charset="0"/>
              </a:rPr>
              <a:t>  successful non-    </a:t>
            </a:r>
          </a:p>
          <a:p>
            <a:r>
              <a:rPr lang="en-US" sz="3600" i="1" dirty="0">
                <a:latin typeface="Cambria" charset="0"/>
                <a:ea typeface="Cambria" charset="0"/>
                <a:cs typeface="Cambria" charset="0"/>
              </a:rPr>
              <a:t>            profit….” </a:t>
            </a:r>
          </a:p>
        </p:txBody>
      </p:sp>
    </p:spTree>
    <p:extLst>
      <p:ext uri="{BB962C8B-B14F-4D97-AF65-F5344CB8AC3E}">
        <p14:creationId xmlns:p14="http://schemas.microsoft.com/office/powerpoint/2010/main" val="280302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307" y="231341"/>
            <a:ext cx="5721141" cy="1335706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Cambria" charset="0"/>
                <a:ea typeface="Cambria" charset="0"/>
                <a:cs typeface="Cambria" charset="0"/>
              </a:rPr>
              <a:t>I am unsafe…</a:t>
            </a:r>
          </a:p>
        </p:txBody>
      </p:sp>
      <p:pic>
        <p:nvPicPr>
          <p:cNvPr id="1030" name="Picture 6" descr="Image result for graph of school and college gun violence since 19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5" y="1690688"/>
            <a:ext cx="6863687" cy="48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media3.picsearch.com/is?DDWOOiIaYYHZaqUH6fgYEus6_4VawmfIw1G4sjbEbig&amp;height=34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691" y="165547"/>
            <a:ext cx="327660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70293" y="4496247"/>
            <a:ext cx="39442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mbria" charset="0"/>
                <a:ea typeface="Cambria" charset="0"/>
                <a:cs typeface="Cambria" charset="0"/>
              </a:rPr>
              <a:t>More than 4 million children endured lockdowns last school year, a groundbreaking </a:t>
            </a:r>
            <a:r>
              <a:rPr lang="en-US" sz="2000" b="1" i="1" dirty="0">
                <a:latin typeface="Cambria" charset="0"/>
                <a:ea typeface="Cambria" charset="0"/>
                <a:cs typeface="Cambria" charset="0"/>
                <a:hlinkClick r:id="rId5"/>
              </a:rPr>
              <a:t>Washington Post </a:t>
            </a:r>
            <a:r>
              <a:rPr lang="en-US" sz="2000" b="1" dirty="0">
                <a:latin typeface="Cambria" charset="0"/>
                <a:ea typeface="Cambria" charset="0"/>
                <a:cs typeface="Cambria" charset="0"/>
                <a:hlinkClick r:id="rId5"/>
              </a:rPr>
              <a:t>analysis </a:t>
            </a:r>
            <a:r>
              <a:rPr lang="en-US" sz="2000" b="1" dirty="0">
                <a:latin typeface="Cambria" charset="0"/>
                <a:ea typeface="Cambria" charset="0"/>
                <a:cs typeface="Cambria" charset="0"/>
              </a:rPr>
              <a:t>found. The experience left many </a:t>
            </a:r>
            <a:r>
              <a:rPr lang="en-US" sz="2000" b="1" i="1" dirty="0">
                <a:latin typeface="Cambria" charset="0"/>
                <a:ea typeface="Cambria" charset="0"/>
                <a:cs typeface="Cambria" charset="0"/>
              </a:rPr>
              <a:t>traumatized</a:t>
            </a:r>
            <a:r>
              <a:rPr lang="en-US" sz="2000" b="1" dirty="0">
                <a:latin typeface="Cambria" charset="0"/>
                <a:ea typeface="Cambria" charset="0"/>
                <a:cs typeface="Cambria" charset="0"/>
              </a:rPr>
              <a:t> (Dec. 2018).</a:t>
            </a:r>
          </a:p>
        </p:txBody>
      </p:sp>
    </p:spTree>
    <p:extLst>
      <p:ext uri="{BB962C8B-B14F-4D97-AF65-F5344CB8AC3E}">
        <p14:creationId xmlns:p14="http://schemas.microsoft.com/office/powerpoint/2010/main" val="12791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61872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What do the Gen Z narratives have in common?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8516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Each undermine student </a:t>
            </a:r>
            <a:r>
              <a:rPr lang="en-US" sz="5400" b="1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resilience</a:t>
            </a:r>
            <a:r>
              <a:rPr lang="en-US" sz="5400" dirty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71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1616</Words>
  <Application>Microsoft Office PowerPoint</Application>
  <PresentationFormat>Widescreen</PresentationFormat>
  <Paragraphs>123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How do you define  “RIGOR”?</vt:lpstr>
      <vt:lpstr>Why do narratives matter?</vt:lpstr>
      <vt:lpstr>PowerPoint Presentation</vt:lpstr>
      <vt:lpstr>Common Narratives About Gen Z</vt:lpstr>
      <vt:lpstr>How might these narratives affect how we respond to student work?  Consider this first sentence from a student essay:</vt:lpstr>
      <vt:lpstr> Perfect is Possible</vt:lpstr>
      <vt:lpstr>I am unsafe…</vt:lpstr>
      <vt:lpstr>What do the Gen Z narratives have in common?</vt:lpstr>
      <vt:lpstr>Toxic impact on students  Data drawn from four large, nationally representative  surveys of 11 million Americans since the 1960s; since 2011…</vt:lpstr>
      <vt:lpstr>PowerPoint Presentation</vt:lpstr>
      <vt:lpstr>How do we craft counter-narratives about Gen Z that foster resilience?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Sifting Through the Stereotypes: Connecting with Gen Z Students</dc:title>
  <dc:creator>Eileen Camfield</dc:creator>
  <cp:lastModifiedBy>Eileen Camfield</cp:lastModifiedBy>
  <cp:revision>13</cp:revision>
  <dcterms:created xsi:type="dcterms:W3CDTF">2020-02-10T19:07:31Z</dcterms:created>
  <dcterms:modified xsi:type="dcterms:W3CDTF">2020-02-12T16:54:50Z</dcterms:modified>
</cp:coreProperties>
</file>