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Helvetica Neue" panose="02000503000000020004" pitchFamily="2"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1"/>
  </p:normalViewPr>
  <p:slideViewPr>
    <p:cSldViewPr snapToGrid="0">
      <p:cViewPr varScale="1">
        <p:scale>
          <a:sx n="121" d="100"/>
          <a:sy n="121" d="100"/>
        </p:scale>
        <p:origin x="8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arch.ebscohost.com/login.aspx?direct=true&amp;AuthType=ip,sso&amp;db=eric&amp;AN=EJ1178764&amp;site=ehost-live&amp;scope=sit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arch.ebscohost.com/login.aspx?direct=true&amp;AuthType=ip,sso&amp;db=eric&amp;AN=EJ1178764&amp;site=ehost-live&amp;scope=sit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d23f9766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d23f9766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2c44dacb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2c44dacb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d23f9766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d23f9766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df0de832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df0de832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fd15b1e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fd15b1e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fd15b1e08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fd15b1e0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df0de832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df0de832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f0eb1244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f0eb1244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0d670bc27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0d670bc2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200"/>
              </a:spcBef>
              <a:spcAft>
                <a:spcPts val="0"/>
              </a:spcAft>
              <a:buNone/>
            </a:pPr>
            <a:r>
              <a:rPr lang="en" sz="900">
                <a:solidFill>
                  <a:srgbClr val="333333"/>
                </a:solidFill>
                <a:latin typeface="Comic Sans MS"/>
                <a:ea typeface="Comic Sans MS"/>
                <a:cs typeface="Comic Sans MS"/>
                <a:sym typeface="Comic Sans MS"/>
              </a:rPr>
              <a:t>Majeski, R. A., Stover, M., &amp; Valais, T. (2018). The Community of Inquiry and Emotional Presence. </a:t>
            </a:r>
            <a:r>
              <a:rPr lang="en" sz="900" i="1">
                <a:solidFill>
                  <a:srgbClr val="333333"/>
                </a:solidFill>
                <a:latin typeface="Comic Sans MS"/>
                <a:ea typeface="Comic Sans MS"/>
                <a:cs typeface="Comic Sans MS"/>
                <a:sym typeface="Comic Sans MS"/>
              </a:rPr>
              <a:t>Adult  Learning</a:t>
            </a:r>
            <a:r>
              <a:rPr lang="en" sz="900">
                <a:solidFill>
                  <a:srgbClr val="333333"/>
                </a:solidFill>
                <a:latin typeface="Comic Sans MS"/>
                <a:ea typeface="Comic Sans MS"/>
                <a:cs typeface="Comic Sans MS"/>
                <a:sym typeface="Comic Sans MS"/>
              </a:rPr>
              <a:t>, </a:t>
            </a:r>
            <a:r>
              <a:rPr lang="en" sz="900" i="1">
                <a:solidFill>
                  <a:srgbClr val="333333"/>
                </a:solidFill>
                <a:latin typeface="Comic Sans MS"/>
                <a:ea typeface="Comic Sans MS"/>
                <a:cs typeface="Comic Sans MS"/>
                <a:sym typeface="Comic Sans MS"/>
              </a:rPr>
              <a:t>29</a:t>
            </a:r>
            <a:r>
              <a:rPr lang="en" sz="900">
                <a:solidFill>
                  <a:srgbClr val="333333"/>
                </a:solidFill>
                <a:latin typeface="Comic Sans MS"/>
                <a:ea typeface="Comic Sans MS"/>
                <a:cs typeface="Comic Sans MS"/>
                <a:sym typeface="Comic Sans MS"/>
              </a:rPr>
              <a:t>(2), 53–61. Retrieved from </a:t>
            </a:r>
            <a:r>
              <a:rPr lang="en" sz="900" u="sng">
                <a:solidFill>
                  <a:srgbClr val="1155CC"/>
                </a:solidFill>
                <a:latin typeface="Comic Sans MS"/>
                <a:ea typeface="Comic Sans MS"/>
                <a:cs typeface="Comic Sans MS"/>
                <a:sym typeface="Comic Sans MS"/>
                <a:hlinkClick r:id="rId3"/>
              </a:rPr>
              <a:t>http://search.ebscohost.com/login.aspx?direct=true&amp;AuthType=ip,sso&amp;db=eric&amp;AN=EJ1178764&amp;site=ehost-live&amp;scope=site</a:t>
            </a:r>
            <a:endParaRPr sz="900">
              <a:solidFill>
                <a:srgbClr val="333333"/>
              </a:solidFill>
              <a:latin typeface="Comic Sans MS"/>
              <a:ea typeface="Comic Sans MS"/>
              <a:cs typeface="Comic Sans MS"/>
              <a:sym typeface="Comic Sans MS"/>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d335bc812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d335bc81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d23f9766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d23f9766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d23f9766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d23f9766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317500" algn="l" rtl="0">
              <a:lnSpc>
                <a:spcPct val="115000"/>
              </a:lnSpc>
              <a:spcBef>
                <a:spcPts val="0"/>
              </a:spcBef>
              <a:spcAft>
                <a:spcPts val="0"/>
              </a:spcAft>
              <a:buClr>
                <a:srgbClr val="000000"/>
              </a:buClr>
              <a:buSzPts val="1400"/>
              <a:buChar char="■"/>
            </a:pPr>
            <a:r>
              <a:rPr lang="en" sz="1400"/>
              <a:t>Online instructors tend to be more accepting, personable and professional </a:t>
            </a:r>
            <a:endParaRPr sz="1400"/>
          </a:p>
          <a:p>
            <a:pPr marL="1371600" lvl="2" indent="-317500" algn="l" rtl="0">
              <a:lnSpc>
                <a:spcPct val="115000"/>
              </a:lnSpc>
              <a:spcBef>
                <a:spcPts val="0"/>
              </a:spcBef>
              <a:spcAft>
                <a:spcPts val="0"/>
              </a:spcAft>
              <a:buClr>
                <a:srgbClr val="000000"/>
              </a:buClr>
              <a:buSzPts val="1400"/>
              <a:buChar char="■"/>
            </a:pPr>
            <a:r>
              <a:rPr lang="en" sz="1400"/>
              <a:t>Instructor presence, including the degree to which students perceive the instructor’s care toward them, is further supported as having a degree of influence on student-instructor relationships and overall quality of the student’s learning success</a:t>
            </a:r>
            <a:endParaRPr sz="1400"/>
          </a:p>
          <a:p>
            <a:pPr marL="0" lvl="0" indent="0" algn="l" rtl="0">
              <a:spcBef>
                <a:spcPts val="16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d23f9766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d23f9766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Profile of the college...typical students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dba5410bd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dba5410b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d335bc812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d335bc81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50">
                <a:solidFill>
                  <a:srgbClr val="666666"/>
                </a:solidFill>
                <a:highlight>
                  <a:schemeClr val="lt1"/>
                </a:highlight>
              </a:rPr>
              <a:t>‘Presence’ in the online course is understood as the ability of people “</a:t>
            </a:r>
            <a:r>
              <a:rPr lang="en" sz="1350" i="1">
                <a:solidFill>
                  <a:srgbClr val="333399"/>
                </a:solidFill>
                <a:highlight>
                  <a:schemeClr val="lt1"/>
                </a:highlight>
              </a:rPr>
              <a:t>to project their personal characteristics into the community, thereby presenting themselves to other participants as ‘real people’”</a:t>
            </a:r>
            <a:r>
              <a:rPr lang="en" sz="1350">
                <a:solidFill>
                  <a:srgbClr val="000080"/>
                </a:solidFill>
                <a:highlight>
                  <a:schemeClr val="lt1"/>
                </a:highlight>
              </a:rPr>
              <a:t>.</a:t>
            </a:r>
            <a:r>
              <a:rPr lang="en" sz="1350">
                <a:solidFill>
                  <a:srgbClr val="666666"/>
                </a:solidFill>
                <a:highlight>
                  <a:schemeClr val="lt1"/>
                </a:highlight>
              </a:rPr>
              <a:t> (Garrison, Anderson, &amp; Archer, 2000, p. 89).</a:t>
            </a:r>
            <a:endParaRPr sz="1350">
              <a:solidFill>
                <a:srgbClr val="666666"/>
              </a:solidFill>
              <a:highlight>
                <a:schemeClr val="lt1"/>
              </a:highlight>
            </a:endParaRPr>
          </a:p>
          <a:p>
            <a:pPr marL="457200" lvl="0" indent="-314325" algn="l" rtl="0">
              <a:lnSpc>
                <a:spcPct val="115000"/>
              </a:lnSpc>
              <a:spcBef>
                <a:spcPts val="1600"/>
              </a:spcBef>
              <a:spcAft>
                <a:spcPts val="0"/>
              </a:spcAft>
              <a:buClr>
                <a:srgbClr val="666666"/>
              </a:buClr>
              <a:buSzPts val="1350"/>
              <a:buChar char="●"/>
            </a:pPr>
            <a:r>
              <a:rPr lang="en" sz="1350">
                <a:solidFill>
                  <a:srgbClr val="666666"/>
                </a:solidFill>
                <a:highlight>
                  <a:schemeClr val="lt1"/>
                </a:highlight>
              </a:rPr>
              <a:t>Social presence</a:t>
            </a:r>
            <a:endParaRPr sz="1350">
              <a:solidFill>
                <a:srgbClr val="666666"/>
              </a:solidFill>
              <a:highlight>
                <a:schemeClr val="lt1"/>
              </a:highlight>
            </a:endParaRPr>
          </a:p>
          <a:p>
            <a:pPr marL="457200" lvl="0" indent="-314325" algn="l" rtl="0">
              <a:lnSpc>
                <a:spcPct val="115000"/>
              </a:lnSpc>
              <a:spcBef>
                <a:spcPts val="0"/>
              </a:spcBef>
              <a:spcAft>
                <a:spcPts val="0"/>
              </a:spcAft>
              <a:buClr>
                <a:srgbClr val="666666"/>
              </a:buClr>
              <a:buSzPts val="1350"/>
              <a:buChar char="●"/>
            </a:pPr>
            <a:r>
              <a:rPr lang="en" sz="1350">
                <a:solidFill>
                  <a:srgbClr val="666666"/>
                </a:solidFill>
                <a:highlight>
                  <a:schemeClr val="lt1"/>
                </a:highlight>
              </a:rPr>
              <a:t>Teaching presence</a:t>
            </a:r>
            <a:endParaRPr sz="1350">
              <a:solidFill>
                <a:srgbClr val="666666"/>
              </a:solidFill>
              <a:highlight>
                <a:schemeClr val="lt1"/>
              </a:highlight>
            </a:endParaRPr>
          </a:p>
          <a:p>
            <a:pPr marL="457200" lvl="0" indent="-314325" algn="l" rtl="0">
              <a:lnSpc>
                <a:spcPct val="115000"/>
              </a:lnSpc>
              <a:spcBef>
                <a:spcPts val="0"/>
              </a:spcBef>
              <a:spcAft>
                <a:spcPts val="0"/>
              </a:spcAft>
              <a:buClr>
                <a:srgbClr val="666666"/>
              </a:buClr>
              <a:buSzPts val="1350"/>
              <a:buChar char="●"/>
            </a:pPr>
            <a:r>
              <a:rPr lang="en" sz="1350">
                <a:solidFill>
                  <a:srgbClr val="666666"/>
                </a:solidFill>
                <a:highlight>
                  <a:schemeClr val="lt1"/>
                </a:highlight>
              </a:rPr>
              <a:t>Cognitive presence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d335bc812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d335bc81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CASEL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d335bc812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d335bc81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200"/>
              </a:spcBef>
              <a:spcAft>
                <a:spcPts val="0"/>
              </a:spcAft>
              <a:buNone/>
            </a:pPr>
            <a:r>
              <a:rPr lang="en" sz="900">
                <a:solidFill>
                  <a:srgbClr val="333333"/>
                </a:solidFill>
                <a:latin typeface="Comic Sans MS"/>
                <a:ea typeface="Comic Sans MS"/>
                <a:cs typeface="Comic Sans MS"/>
                <a:sym typeface="Comic Sans MS"/>
              </a:rPr>
              <a:t>Majeski, R. A., Stover, M., &amp; Valais, T. (2018). The Community of Inquiry and Emotional Presence. </a:t>
            </a:r>
            <a:r>
              <a:rPr lang="en" sz="900" i="1">
                <a:solidFill>
                  <a:srgbClr val="333333"/>
                </a:solidFill>
                <a:latin typeface="Comic Sans MS"/>
                <a:ea typeface="Comic Sans MS"/>
                <a:cs typeface="Comic Sans MS"/>
                <a:sym typeface="Comic Sans MS"/>
              </a:rPr>
              <a:t>Adult  Learning</a:t>
            </a:r>
            <a:r>
              <a:rPr lang="en" sz="900">
                <a:solidFill>
                  <a:srgbClr val="333333"/>
                </a:solidFill>
                <a:latin typeface="Comic Sans MS"/>
                <a:ea typeface="Comic Sans MS"/>
                <a:cs typeface="Comic Sans MS"/>
                <a:sym typeface="Comic Sans MS"/>
              </a:rPr>
              <a:t>, </a:t>
            </a:r>
            <a:r>
              <a:rPr lang="en" sz="900" i="1">
                <a:solidFill>
                  <a:srgbClr val="333333"/>
                </a:solidFill>
                <a:latin typeface="Comic Sans MS"/>
                <a:ea typeface="Comic Sans MS"/>
                <a:cs typeface="Comic Sans MS"/>
                <a:sym typeface="Comic Sans MS"/>
              </a:rPr>
              <a:t>29</a:t>
            </a:r>
            <a:r>
              <a:rPr lang="en" sz="900">
                <a:solidFill>
                  <a:srgbClr val="333333"/>
                </a:solidFill>
                <a:latin typeface="Comic Sans MS"/>
                <a:ea typeface="Comic Sans MS"/>
                <a:cs typeface="Comic Sans MS"/>
                <a:sym typeface="Comic Sans MS"/>
              </a:rPr>
              <a:t>(2), 53–61. Retrieved from </a:t>
            </a:r>
            <a:r>
              <a:rPr lang="en" sz="900" u="sng">
                <a:solidFill>
                  <a:srgbClr val="1155CC"/>
                </a:solidFill>
                <a:latin typeface="Comic Sans MS"/>
                <a:ea typeface="Comic Sans MS"/>
                <a:cs typeface="Comic Sans MS"/>
                <a:sym typeface="Comic Sans MS"/>
                <a:hlinkClick r:id="rId3"/>
              </a:rPr>
              <a:t>http://search.ebscohost.com/login.aspx?direct=true&amp;AuthType=ip,sso&amp;db=eric&amp;AN=EJ1178764&amp;site=ehost-live&amp;scope=site</a:t>
            </a:r>
            <a:endParaRPr sz="900">
              <a:solidFill>
                <a:srgbClr val="333333"/>
              </a:solidFill>
              <a:latin typeface="Comic Sans MS"/>
              <a:ea typeface="Comic Sans MS"/>
              <a:cs typeface="Comic Sans MS"/>
              <a:sym typeface="Comic Sans MS"/>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d23f97665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d23f9766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a:t>Teaching Presence</a:t>
            </a:r>
            <a:r>
              <a:rPr lang="en" sz="1400"/>
              <a:t> -- video check-in, Mix It Up,  - SM, SeA, RS,</a:t>
            </a:r>
            <a:endParaRPr sz="1400"/>
          </a:p>
          <a:p>
            <a:pPr marL="457200" lvl="0" indent="-317500" algn="l" rtl="0">
              <a:spcBef>
                <a:spcPts val="0"/>
              </a:spcBef>
              <a:spcAft>
                <a:spcPts val="0"/>
              </a:spcAft>
              <a:buSzPts val="1400"/>
              <a:buChar char="●"/>
            </a:pPr>
            <a:r>
              <a:rPr lang="en" sz="1400" b="1"/>
              <a:t>Learner Presence -</a:t>
            </a:r>
            <a:r>
              <a:rPr lang="en" sz="1400"/>
              <a:t> video response, Tiny TED Talk -- SeA, SoA, RS, SM</a:t>
            </a:r>
            <a:endParaRPr sz="1400"/>
          </a:p>
          <a:p>
            <a:pPr marL="457200" lvl="0" indent="-317500" algn="l" rtl="0">
              <a:spcBef>
                <a:spcPts val="0"/>
              </a:spcBef>
              <a:spcAft>
                <a:spcPts val="0"/>
              </a:spcAft>
              <a:buSzPts val="1400"/>
              <a:buChar char="●"/>
            </a:pPr>
            <a:r>
              <a:rPr lang="en" sz="1400" b="1"/>
              <a:t>Cognitive Presence</a:t>
            </a:r>
            <a:r>
              <a:rPr lang="en" sz="1400"/>
              <a:t> - Guided Response Structure, Leader Life Card - DM, SoA, SeA, RS</a:t>
            </a:r>
            <a:endParaRPr sz="1400"/>
          </a:p>
          <a:p>
            <a:pPr marL="457200" lvl="0" indent="-317500" algn="l" rtl="0">
              <a:spcBef>
                <a:spcPts val="0"/>
              </a:spcBef>
              <a:spcAft>
                <a:spcPts val="0"/>
              </a:spcAft>
              <a:buSzPts val="1400"/>
              <a:buChar char="●"/>
            </a:pPr>
            <a:r>
              <a:rPr lang="en" sz="1400" b="1"/>
              <a:t>Social Presence</a:t>
            </a:r>
            <a:r>
              <a:rPr lang="en" sz="1400"/>
              <a:t> - Zoom, Non-Linguistic Representations</a:t>
            </a:r>
            <a:endParaRPr sz="1400"/>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2c44dac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2c44dac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0Bz1WaCHIUhyTQzc2bmhwVk1yblk/vie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dzOlMHvHyW5-g2Di6JQVWaU6FH5j5qx_/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hyperlink" Target="http://drive.google.com/file/d/0Bz1WaCHIUhyTYWp1Mm8yWU5tMXc/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mailto:kelly.olsonstewart@ashford.edu" TargetMode="External"/><Relationship Id="rId4" Type="http://schemas.openxmlformats.org/officeDocument/2006/relationships/hyperlink" Target="mailto:wlkubasko@ship.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casel.org/wp-content/uploads/2017/01/Competencies.pdf" TargetMode="External"/><Relationship Id="rId7" Type="http://schemas.openxmlformats.org/officeDocument/2006/relationships/hyperlink" Target="https://www.learntechlib.org/p/66906/"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earch.ebscohost.com/login.aspx?direct=true&amp;AuthType=ip,sso&amp;db=eric&amp;AN=EJ994150&amp;site=ehost-live&amp;scope=site" TargetMode="External"/><Relationship Id="rId5" Type="http://schemas.openxmlformats.org/officeDocument/2006/relationships/hyperlink" Target="http://search.ebscohost.com/login.aspx?direct=true&amp;AuthType=ip,sso&amp;db=eric&amp;AN=EJ1178764&amp;site=ehost-live&amp;scope=site" TargetMode="External"/><Relationship Id="rId4" Type="http://schemas.openxmlformats.org/officeDocument/2006/relationships/hyperlink" Target="http://search.ebscohost.com/login.aspx?direct=true&amp;AuthType=ip,sso&amp;db=eric&amp;AN=EJ824798&amp;site=ehost-live&amp;scope=si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905350"/>
            <a:ext cx="8222100" cy="184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6"/>
                </a:solidFill>
              </a:rPr>
              <a:t>Making Meaningful Connections</a:t>
            </a:r>
            <a:endParaRPr b="1">
              <a:solidFill>
                <a:schemeClr val="accent6"/>
              </a:solidFill>
            </a:endParaRPr>
          </a:p>
        </p:txBody>
      </p:sp>
      <p:sp>
        <p:nvSpPr>
          <p:cNvPr id="68" name="Google Shape;68;p13"/>
          <p:cNvSpPr txBox="1">
            <a:spLocks noGrp="1"/>
          </p:cNvSpPr>
          <p:nvPr>
            <p:ph type="subTitle" idx="1"/>
          </p:nvPr>
        </p:nvSpPr>
        <p:spPr>
          <a:xfrm>
            <a:off x="390525" y="2789129"/>
            <a:ext cx="8222100" cy="160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2400">
                <a:solidFill>
                  <a:schemeClr val="accent4"/>
                </a:solidFill>
                <a:latin typeface="Arial"/>
                <a:ea typeface="Arial"/>
                <a:cs typeface="Arial"/>
                <a:sym typeface="Arial"/>
              </a:rPr>
              <a:t>An Integrated Model for Community of Inquiry and Social Emotional Learning in Face to Face and Online Learning Environments</a:t>
            </a:r>
            <a:endParaRPr sz="240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621125" y="44025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Teacher Presence - Video Check In </a:t>
            </a:r>
            <a:endParaRPr b="1">
              <a:solidFill>
                <a:srgbClr val="000000"/>
              </a:solidFill>
            </a:endParaRPr>
          </a:p>
        </p:txBody>
      </p:sp>
      <p:pic>
        <p:nvPicPr>
          <p:cNvPr id="134" name="Google Shape;134;p22" title="example from me.mp4">
            <a:hlinkClick r:id="rId3"/>
          </p:cNvPr>
          <p:cNvPicPr preferRelativeResize="0"/>
          <p:nvPr/>
        </p:nvPicPr>
        <p:blipFill>
          <a:blip r:embed="rId4">
            <a:alphaModFix/>
          </a:blip>
          <a:stretch>
            <a:fillRect/>
          </a:stretch>
        </p:blipFill>
        <p:spPr>
          <a:xfrm>
            <a:off x="2246900" y="2030458"/>
            <a:ext cx="3572875" cy="2679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6"/>
                </a:solidFill>
              </a:rPr>
              <a:t>Learner Presence </a:t>
            </a:r>
            <a:endParaRPr b="1">
              <a:solidFill>
                <a:schemeClr val="accent6"/>
              </a:solidFill>
            </a:endParaRPr>
          </a:p>
          <a:p>
            <a:pPr marL="0" lvl="0" indent="0" algn="l" rtl="0">
              <a:spcBef>
                <a:spcPts val="0"/>
              </a:spcBef>
              <a:spcAft>
                <a:spcPts val="0"/>
              </a:spcAft>
              <a:buNone/>
            </a:pPr>
            <a:r>
              <a:rPr lang="en" b="1">
                <a:solidFill>
                  <a:schemeClr val="accent6"/>
                </a:solidFill>
              </a:rPr>
              <a:t>- Tiny TED Talk</a:t>
            </a:r>
            <a:endParaRPr/>
          </a:p>
        </p:txBody>
      </p:sp>
      <p:sp>
        <p:nvSpPr>
          <p:cNvPr id="140" name="Google Shape;140;p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1" name="Google Shape;141;p23">
            <a:hlinkClick r:id="rId3"/>
          </p:cNvPr>
          <p:cNvPicPr preferRelativeResize="0"/>
          <p:nvPr/>
        </p:nvPicPr>
        <p:blipFill>
          <a:blip r:embed="rId4">
            <a:alphaModFix/>
          </a:blip>
          <a:stretch>
            <a:fillRect/>
          </a:stretch>
        </p:blipFill>
        <p:spPr>
          <a:xfrm>
            <a:off x="6131924" y="738725"/>
            <a:ext cx="2774599" cy="4135600"/>
          </a:xfrm>
          <a:prstGeom prst="rect">
            <a:avLst/>
          </a:prstGeom>
          <a:noFill/>
          <a:ln>
            <a:noFill/>
          </a:ln>
        </p:spPr>
      </p:pic>
      <p:pic>
        <p:nvPicPr>
          <p:cNvPr id="142" name="Google Shape;142;p23"/>
          <p:cNvPicPr preferRelativeResize="0"/>
          <p:nvPr/>
        </p:nvPicPr>
        <p:blipFill>
          <a:blip r:embed="rId5">
            <a:alphaModFix/>
          </a:blip>
          <a:stretch>
            <a:fillRect/>
          </a:stretch>
        </p:blipFill>
        <p:spPr>
          <a:xfrm>
            <a:off x="132375" y="1828912"/>
            <a:ext cx="6467927" cy="2890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t>Learner Presence - Video/Audio Response</a:t>
            </a:r>
            <a:endParaRPr sz="2800" b="1">
              <a:solidFill>
                <a:srgbClr val="000000"/>
              </a:solidFill>
            </a:endParaRPr>
          </a:p>
        </p:txBody>
      </p:sp>
      <p:sp>
        <p:nvSpPr>
          <p:cNvPr id="148" name="Google Shape;148;p24"/>
          <p:cNvSpPr txBox="1"/>
          <p:nvPr/>
        </p:nvSpPr>
        <p:spPr>
          <a:xfrm>
            <a:off x="217600" y="1607225"/>
            <a:ext cx="4511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2D3B45"/>
                </a:solidFill>
                <a:highlight>
                  <a:srgbClr val="FFFFFF"/>
                </a:highlight>
                <a:latin typeface="Helvetica Neue"/>
                <a:ea typeface="Helvetica Neue"/>
                <a:cs typeface="Helvetica Neue"/>
                <a:sym typeface="Helvetica Neue"/>
              </a:rPr>
              <a:t>This week-I DARE you to be a </a:t>
            </a:r>
            <a:r>
              <a:rPr lang="en" sz="1200" b="1">
                <a:solidFill>
                  <a:srgbClr val="2D3B45"/>
                </a:solidFill>
                <a:highlight>
                  <a:srgbClr val="FFFFFF"/>
                </a:highlight>
                <a:latin typeface="Helvetica Neue"/>
                <a:ea typeface="Helvetica Neue"/>
                <a:cs typeface="Helvetica Neue"/>
                <a:sym typeface="Helvetica Neue"/>
              </a:rPr>
              <a:t>MOVER, SHAKER &amp; RISK TAKER </a:t>
            </a:r>
            <a:r>
              <a:rPr lang="en" sz="1200">
                <a:solidFill>
                  <a:srgbClr val="2D3B45"/>
                </a:solidFill>
                <a:highlight>
                  <a:srgbClr val="FFFFFF"/>
                </a:highlight>
                <a:latin typeface="Helvetica Neue"/>
                <a:ea typeface="Helvetica Neue"/>
                <a:cs typeface="Helvetica Neue"/>
                <a:sym typeface="Helvetica Neue"/>
              </a:rPr>
              <a:t>by using the VIDEO or AUDIO option in the Discussion Board to either post your initial reply OR respond to a classmate or me!  </a:t>
            </a:r>
            <a:endParaRPr sz="1200">
              <a:solidFill>
                <a:srgbClr val="2D3B45"/>
              </a:solidFill>
              <a:highlight>
                <a:srgbClr val="FFFFFF"/>
              </a:highlight>
              <a:latin typeface="Helvetica Neue"/>
              <a:ea typeface="Helvetica Neue"/>
              <a:cs typeface="Helvetica Neue"/>
              <a:sym typeface="Helvetica Neue"/>
            </a:endParaRPr>
          </a:p>
          <a:p>
            <a:pPr marL="698500" lvl="0" indent="-304800" algn="l" rtl="0">
              <a:lnSpc>
                <a:spcPct val="115000"/>
              </a:lnSpc>
              <a:spcBef>
                <a:spcPts val="1600"/>
              </a:spcBef>
              <a:spcAft>
                <a:spcPts val="0"/>
              </a:spcAft>
              <a:buClr>
                <a:srgbClr val="2D3B45"/>
              </a:buClr>
              <a:buSzPts val="1200"/>
              <a:buFont typeface="Helvetica Neue"/>
              <a:buAutoNum type="arabicPeriod"/>
            </a:pPr>
            <a:r>
              <a:rPr lang="en" sz="1200">
                <a:solidFill>
                  <a:srgbClr val="2D3B45"/>
                </a:solidFill>
                <a:highlight>
                  <a:srgbClr val="FFFFFF"/>
                </a:highlight>
                <a:latin typeface="Helvetica Neue"/>
                <a:ea typeface="Helvetica Neue"/>
                <a:cs typeface="Helvetica Neue"/>
                <a:sym typeface="Helvetica Neue"/>
              </a:rPr>
              <a:t>Just click on the video camera option in the Discussion Board.</a:t>
            </a:r>
            <a:endParaRPr sz="1200">
              <a:solidFill>
                <a:srgbClr val="2D3B45"/>
              </a:solidFill>
              <a:highlight>
                <a:srgbClr val="FFFFFF"/>
              </a:highlight>
              <a:latin typeface="Helvetica Neue"/>
              <a:ea typeface="Helvetica Neue"/>
              <a:cs typeface="Helvetica Neue"/>
              <a:sym typeface="Helvetica Neue"/>
            </a:endParaRPr>
          </a:p>
          <a:p>
            <a:pPr marL="698500" lvl="0" indent="-304800" algn="l" rtl="0">
              <a:lnSpc>
                <a:spcPct val="115000"/>
              </a:lnSpc>
              <a:spcBef>
                <a:spcPts val="0"/>
              </a:spcBef>
              <a:spcAft>
                <a:spcPts val="0"/>
              </a:spcAft>
              <a:buClr>
                <a:srgbClr val="2D3B45"/>
              </a:buClr>
              <a:buSzPts val="1200"/>
              <a:buFont typeface="Helvetica Neue"/>
              <a:buAutoNum type="arabicPeriod"/>
            </a:pPr>
            <a:r>
              <a:rPr lang="en" sz="1200">
                <a:solidFill>
                  <a:srgbClr val="2D3B45"/>
                </a:solidFill>
                <a:highlight>
                  <a:srgbClr val="FFFFFF"/>
                </a:highlight>
                <a:latin typeface="Helvetica Neue"/>
                <a:ea typeface="Helvetica Neue"/>
                <a:cs typeface="Helvetica Neue"/>
                <a:sym typeface="Helvetica Neue"/>
              </a:rPr>
              <a:t>Click YES to allow your camera/audio to be used by Canvas.</a:t>
            </a:r>
            <a:endParaRPr sz="1200">
              <a:solidFill>
                <a:srgbClr val="2D3B45"/>
              </a:solidFill>
              <a:highlight>
                <a:srgbClr val="FFFFFF"/>
              </a:highlight>
              <a:latin typeface="Helvetica Neue"/>
              <a:ea typeface="Helvetica Neue"/>
              <a:cs typeface="Helvetica Neue"/>
              <a:sym typeface="Helvetica Neue"/>
            </a:endParaRPr>
          </a:p>
          <a:p>
            <a:pPr marL="698500" lvl="0" indent="-304800" algn="l" rtl="0">
              <a:lnSpc>
                <a:spcPct val="115000"/>
              </a:lnSpc>
              <a:spcBef>
                <a:spcPts val="0"/>
              </a:spcBef>
              <a:spcAft>
                <a:spcPts val="0"/>
              </a:spcAft>
              <a:buClr>
                <a:srgbClr val="2D3B45"/>
              </a:buClr>
              <a:buSzPts val="1200"/>
              <a:buFont typeface="Helvetica Neue"/>
              <a:buAutoNum type="arabicPeriod"/>
            </a:pPr>
            <a:r>
              <a:rPr lang="en" sz="1200">
                <a:solidFill>
                  <a:srgbClr val="2D3B45"/>
                </a:solidFill>
                <a:highlight>
                  <a:srgbClr val="FFFFFF"/>
                </a:highlight>
                <a:latin typeface="Helvetica Neue"/>
                <a:ea typeface="Helvetica Neue"/>
                <a:cs typeface="Helvetica Neue"/>
                <a:sym typeface="Helvetica Neue"/>
              </a:rPr>
              <a:t>Then click to record.</a:t>
            </a:r>
            <a:endParaRPr sz="1200">
              <a:solidFill>
                <a:srgbClr val="2D3B45"/>
              </a:solidFill>
              <a:highlight>
                <a:srgbClr val="FFFFFF"/>
              </a:highlight>
              <a:latin typeface="Helvetica Neue"/>
              <a:ea typeface="Helvetica Neue"/>
              <a:cs typeface="Helvetica Neue"/>
              <a:sym typeface="Helvetica Neue"/>
            </a:endParaRPr>
          </a:p>
          <a:p>
            <a:pPr marL="698500" lvl="0" indent="-304800" algn="l" rtl="0">
              <a:lnSpc>
                <a:spcPct val="115000"/>
              </a:lnSpc>
              <a:spcBef>
                <a:spcPts val="0"/>
              </a:spcBef>
              <a:spcAft>
                <a:spcPts val="0"/>
              </a:spcAft>
              <a:buClr>
                <a:srgbClr val="2D3B45"/>
              </a:buClr>
              <a:buSzPts val="1200"/>
              <a:buFont typeface="Helvetica Neue"/>
              <a:buAutoNum type="arabicPeriod"/>
            </a:pPr>
            <a:r>
              <a:rPr lang="en" sz="1200">
                <a:solidFill>
                  <a:srgbClr val="2D3B45"/>
                </a:solidFill>
                <a:highlight>
                  <a:srgbClr val="FFFFFF"/>
                </a:highlight>
                <a:latin typeface="Helvetica Neue"/>
                <a:ea typeface="Helvetica Neue"/>
                <a:cs typeface="Helvetica Neue"/>
                <a:sym typeface="Helvetica Neue"/>
              </a:rPr>
              <a:t>Then click to stop.</a:t>
            </a:r>
            <a:endParaRPr sz="1200">
              <a:solidFill>
                <a:srgbClr val="2D3B45"/>
              </a:solidFill>
              <a:highlight>
                <a:srgbClr val="FFFFFF"/>
              </a:highlight>
              <a:latin typeface="Helvetica Neue"/>
              <a:ea typeface="Helvetica Neue"/>
              <a:cs typeface="Helvetica Neue"/>
              <a:sym typeface="Helvetica Neue"/>
            </a:endParaRPr>
          </a:p>
          <a:p>
            <a:pPr marL="698500" lvl="0" indent="-304800" algn="l" rtl="0">
              <a:lnSpc>
                <a:spcPct val="115000"/>
              </a:lnSpc>
              <a:spcBef>
                <a:spcPts val="0"/>
              </a:spcBef>
              <a:spcAft>
                <a:spcPts val="0"/>
              </a:spcAft>
              <a:buClr>
                <a:srgbClr val="2D3B45"/>
              </a:buClr>
              <a:buSzPts val="1200"/>
              <a:buFont typeface="Helvetica Neue"/>
              <a:buAutoNum type="arabicPeriod"/>
            </a:pPr>
            <a:r>
              <a:rPr lang="en" sz="1200">
                <a:solidFill>
                  <a:srgbClr val="2D3B45"/>
                </a:solidFill>
                <a:highlight>
                  <a:srgbClr val="FFFFFF"/>
                </a:highlight>
                <a:latin typeface="Helvetica Neue"/>
                <a:ea typeface="Helvetica Neue"/>
                <a:cs typeface="Helvetica Neue"/>
                <a:sym typeface="Helvetica Neue"/>
              </a:rPr>
              <a:t>Preview it &amp; click to upload.  :)</a:t>
            </a:r>
            <a:endParaRPr sz="1200">
              <a:solidFill>
                <a:srgbClr val="2D3B45"/>
              </a:solidFill>
              <a:highlight>
                <a:srgbClr val="FFFFFF"/>
              </a:highlight>
              <a:latin typeface="Helvetica Neue"/>
              <a:ea typeface="Helvetica Neue"/>
              <a:cs typeface="Helvetica Neue"/>
              <a:sym typeface="Helvetica Neue"/>
            </a:endParaRPr>
          </a:p>
          <a:p>
            <a:pPr marL="698500" lvl="0" indent="-304800" algn="l" rtl="0">
              <a:lnSpc>
                <a:spcPct val="115000"/>
              </a:lnSpc>
              <a:spcBef>
                <a:spcPts val="0"/>
              </a:spcBef>
              <a:spcAft>
                <a:spcPts val="0"/>
              </a:spcAft>
              <a:buClr>
                <a:srgbClr val="2D3B45"/>
              </a:buClr>
              <a:buSzPts val="1200"/>
              <a:buFont typeface="Helvetica Neue"/>
              <a:buAutoNum type="arabicPeriod"/>
            </a:pPr>
            <a:r>
              <a:rPr lang="en" sz="1200">
                <a:solidFill>
                  <a:srgbClr val="2D3B45"/>
                </a:solidFill>
                <a:highlight>
                  <a:srgbClr val="FFFFFF"/>
                </a:highlight>
                <a:latin typeface="Helvetica Neue"/>
                <a:ea typeface="Helvetica Neue"/>
                <a:cs typeface="Helvetica Neue"/>
                <a:sym typeface="Helvetica Neue"/>
              </a:rPr>
              <a:t>Video posts or responses are best when they are UNDER 2 minutes.</a:t>
            </a:r>
            <a:endParaRPr sz="1200">
              <a:solidFill>
                <a:srgbClr val="2D3B45"/>
              </a:solidFill>
              <a:highlight>
                <a:srgbClr val="FFFFFF"/>
              </a:highlight>
              <a:latin typeface="Helvetica Neue"/>
              <a:ea typeface="Helvetica Neue"/>
              <a:cs typeface="Helvetica Neue"/>
              <a:sym typeface="Helvetica Neue"/>
            </a:endParaRPr>
          </a:p>
          <a:p>
            <a:pPr marL="0" lvl="0" indent="0" algn="l" rtl="0">
              <a:lnSpc>
                <a:spcPct val="115000"/>
              </a:lnSpc>
              <a:spcBef>
                <a:spcPts val="900"/>
              </a:spcBef>
              <a:spcAft>
                <a:spcPts val="0"/>
              </a:spcAft>
              <a:buNone/>
            </a:pPr>
            <a:r>
              <a:rPr lang="en" sz="1200">
                <a:solidFill>
                  <a:srgbClr val="2D3B45"/>
                </a:solidFill>
                <a:highlight>
                  <a:srgbClr val="FFFFFF"/>
                </a:highlight>
                <a:latin typeface="Helvetica Neue"/>
                <a:ea typeface="Helvetica Neue"/>
                <a:cs typeface="Helvetica Neue"/>
                <a:sym typeface="Helvetica Neue"/>
              </a:rPr>
              <a:t>Watch for a shout-out later in the week for those of you who want to earn this RISK TAKER badge. :)</a:t>
            </a:r>
            <a:endParaRPr sz="1200">
              <a:solidFill>
                <a:srgbClr val="2D3B45"/>
              </a:solidFill>
              <a:highlight>
                <a:srgbClr val="FFFFFF"/>
              </a:highlight>
              <a:latin typeface="Helvetica Neue"/>
              <a:ea typeface="Helvetica Neue"/>
              <a:cs typeface="Helvetica Neue"/>
              <a:sym typeface="Helvetica Neue"/>
            </a:endParaRPr>
          </a:p>
          <a:p>
            <a:pPr marL="0" lvl="0" indent="0" algn="l" rtl="0">
              <a:lnSpc>
                <a:spcPct val="115000"/>
              </a:lnSpc>
              <a:spcBef>
                <a:spcPts val="900"/>
              </a:spcBef>
              <a:spcAft>
                <a:spcPts val="1600"/>
              </a:spcAft>
              <a:buNone/>
            </a:pPr>
            <a:endParaRPr sz="1200" b="1">
              <a:solidFill>
                <a:srgbClr val="2D3B45"/>
              </a:solidFill>
              <a:highlight>
                <a:srgbClr val="FFFFFF"/>
              </a:highlight>
              <a:latin typeface="Helvetica Neue"/>
              <a:ea typeface="Helvetica Neue"/>
              <a:cs typeface="Helvetica Neue"/>
              <a:sym typeface="Helvetica Neue"/>
            </a:endParaRPr>
          </a:p>
        </p:txBody>
      </p:sp>
      <p:pic>
        <p:nvPicPr>
          <p:cNvPr id="149" name="Google Shape;149;p24"/>
          <p:cNvPicPr preferRelativeResize="0"/>
          <p:nvPr/>
        </p:nvPicPr>
        <p:blipFill>
          <a:blip r:embed="rId3">
            <a:alphaModFix/>
          </a:blip>
          <a:stretch>
            <a:fillRect/>
          </a:stretch>
        </p:blipFill>
        <p:spPr>
          <a:xfrm>
            <a:off x="5100075" y="1263626"/>
            <a:ext cx="3507550" cy="3507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60950" y="1903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6"/>
                </a:solidFill>
              </a:rPr>
              <a:t>Cognitive Presence - Leader Life Card </a:t>
            </a:r>
            <a:endParaRPr/>
          </a:p>
        </p:txBody>
      </p:sp>
      <p:pic>
        <p:nvPicPr>
          <p:cNvPr id="155" name="Google Shape;155;p25" descr="thinkingis....jpg"/>
          <p:cNvPicPr preferRelativeResize="0"/>
          <p:nvPr/>
        </p:nvPicPr>
        <p:blipFill rotWithShape="1">
          <a:blip r:embed="rId3">
            <a:alphaModFix/>
          </a:blip>
          <a:srcRect t="5541" b="12356"/>
          <a:stretch/>
        </p:blipFill>
        <p:spPr>
          <a:xfrm>
            <a:off x="196200" y="1128225"/>
            <a:ext cx="3029900" cy="3812524"/>
          </a:xfrm>
          <a:prstGeom prst="rect">
            <a:avLst/>
          </a:prstGeom>
          <a:noFill/>
          <a:ln>
            <a:noFill/>
          </a:ln>
        </p:spPr>
      </p:pic>
      <p:pic>
        <p:nvPicPr>
          <p:cNvPr id="156" name="Google Shape;156;p25"/>
          <p:cNvPicPr preferRelativeResize="0"/>
          <p:nvPr/>
        </p:nvPicPr>
        <p:blipFill>
          <a:blip r:embed="rId4">
            <a:alphaModFix/>
          </a:blip>
          <a:stretch>
            <a:fillRect/>
          </a:stretch>
        </p:blipFill>
        <p:spPr>
          <a:xfrm>
            <a:off x="3339575" y="1554992"/>
            <a:ext cx="5689876" cy="29589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516425" y="37145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a:solidFill>
                  <a:srgbClr val="000000"/>
                </a:solidFill>
                <a:latin typeface="Arial"/>
                <a:ea typeface="Arial"/>
                <a:cs typeface="Arial"/>
                <a:sym typeface="Arial"/>
              </a:rPr>
              <a:t>Cognitive Presence - Guided Response Structure</a:t>
            </a:r>
            <a:endParaRPr/>
          </a:p>
        </p:txBody>
      </p:sp>
      <p:sp>
        <p:nvSpPr>
          <p:cNvPr id="162" name="Google Shape;162;p26"/>
          <p:cNvSpPr txBox="1"/>
          <p:nvPr/>
        </p:nvSpPr>
        <p:spPr>
          <a:xfrm>
            <a:off x="2472275" y="1847300"/>
            <a:ext cx="5931300" cy="29244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1500"/>
              </a:spcAft>
              <a:buNone/>
            </a:pPr>
            <a:r>
              <a:rPr lang="en" b="1">
                <a:solidFill>
                  <a:srgbClr val="333399"/>
                </a:solidFill>
              </a:rPr>
              <a:t>You are a fifth grade teacher at an urban school in the Midwest where you work on a team of three other fifth grade teachers.  One of your students, Kevin, is a precocious and funny child who is often seen doing the “wrong” thing in class and yet you find him endearing.  Kevin comes from a tough home life where he has struggled with having a relationship with his father.  Currently, Kevin lives with his mother and four siblings.  His mother is frustrated with getting calls about Kevin’s behavior when she is trying to manage her other three kids and her two jobs…..</a:t>
            </a:r>
            <a:endParaRPr b="1">
              <a:solidFill>
                <a:srgbClr val="333399"/>
              </a:solidFill>
            </a:endParaRPr>
          </a:p>
        </p:txBody>
      </p:sp>
      <p:pic>
        <p:nvPicPr>
          <p:cNvPr id="163" name="Google Shape;163;p26"/>
          <p:cNvPicPr preferRelativeResize="0"/>
          <p:nvPr/>
        </p:nvPicPr>
        <p:blipFill>
          <a:blip r:embed="rId3">
            <a:alphaModFix/>
          </a:blip>
          <a:stretch>
            <a:fillRect/>
          </a:stretch>
        </p:blipFill>
        <p:spPr>
          <a:xfrm>
            <a:off x="433925" y="2185550"/>
            <a:ext cx="2038350" cy="2247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516425" y="37145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a:solidFill>
                  <a:srgbClr val="000000"/>
                </a:solidFill>
                <a:latin typeface="Arial"/>
                <a:ea typeface="Arial"/>
                <a:cs typeface="Arial"/>
                <a:sym typeface="Arial"/>
              </a:rPr>
              <a:t>Cognitive Presence - Guided Response Structure</a:t>
            </a:r>
            <a:endParaRPr/>
          </a:p>
        </p:txBody>
      </p:sp>
      <p:sp>
        <p:nvSpPr>
          <p:cNvPr id="169" name="Google Shape;169;p27"/>
          <p:cNvSpPr txBox="1"/>
          <p:nvPr/>
        </p:nvSpPr>
        <p:spPr>
          <a:xfrm>
            <a:off x="2481350" y="1484450"/>
            <a:ext cx="5931300" cy="33057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b="1">
                <a:solidFill>
                  <a:srgbClr val="333399"/>
                </a:solidFill>
              </a:rPr>
              <a:t>After instructing a group of 20 participants over the course of three workshop sessions, you are approached by Jane, a newly hired employee who asks for your help. She reveals that she has had difficulty following along during your instruction as you lead at the front of the room, going through your PowerPoint presentation each day. While she can hear and see what is on each slide, she is unable to remember all of the information and can’t seem to keep up when taking notes on her own paper.  Her last two quizzes over the workshop resulted in scores lower than the 80% required to pass. She is not yet familiar with others at the company and has been sitting by herself during the workshops. She is fearful she will lose her job and reveals to you that she has always struggled in these types of learning situations. </a:t>
            </a:r>
            <a:endParaRPr b="1">
              <a:solidFill>
                <a:srgbClr val="333399"/>
              </a:solidFill>
            </a:endParaRPr>
          </a:p>
          <a:p>
            <a:pPr marL="0" lvl="0" indent="0" algn="l" rtl="0">
              <a:lnSpc>
                <a:spcPct val="115000"/>
              </a:lnSpc>
              <a:spcBef>
                <a:spcPts val="1500"/>
              </a:spcBef>
              <a:spcAft>
                <a:spcPts val="1500"/>
              </a:spcAft>
              <a:buNone/>
            </a:pPr>
            <a:endParaRPr b="1">
              <a:solidFill>
                <a:srgbClr val="333399"/>
              </a:solidFill>
            </a:endParaRPr>
          </a:p>
        </p:txBody>
      </p:sp>
      <p:pic>
        <p:nvPicPr>
          <p:cNvPr id="170" name="Google Shape;170;p27"/>
          <p:cNvPicPr preferRelativeResize="0"/>
          <p:nvPr/>
        </p:nvPicPr>
        <p:blipFill>
          <a:blip r:embed="rId3">
            <a:alphaModFix/>
          </a:blip>
          <a:stretch>
            <a:fillRect/>
          </a:stretch>
        </p:blipFill>
        <p:spPr>
          <a:xfrm>
            <a:off x="261050" y="2034100"/>
            <a:ext cx="2057400" cy="2219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206325" y="817000"/>
            <a:ext cx="52725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6"/>
                </a:solidFill>
              </a:rPr>
              <a:t>Social Presence - Non-Linguistic Representation</a:t>
            </a:r>
            <a:endParaRPr/>
          </a:p>
        </p:txBody>
      </p:sp>
      <p:pic>
        <p:nvPicPr>
          <p:cNvPr id="176" name="Google Shape;176;p28"/>
          <p:cNvPicPr preferRelativeResize="0"/>
          <p:nvPr/>
        </p:nvPicPr>
        <p:blipFill>
          <a:blip r:embed="rId3">
            <a:alphaModFix/>
          </a:blip>
          <a:stretch>
            <a:fillRect/>
          </a:stretch>
        </p:blipFill>
        <p:spPr>
          <a:xfrm>
            <a:off x="4867218" y="2703650"/>
            <a:ext cx="4137481" cy="2108177"/>
          </a:xfrm>
          <a:prstGeom prst="rect">
            <a:avLst/>
          </a:prstGeom>
          <a:noFill/>
          <a:ln w="9525" cap="flat" cmpd="sng">
            <a:solidFill>
              <a:srgbClr val="333399"/>
            </a:solidFill>
            <a:prstDash val="solid"/>
            <a:round/>
            <a:headEnd type="none" w="sm" len="sm"/>
            <a:tailEnd type="none" w="sm" len="sm"/>
          </a:ln>
        </p:spPr>
      </p:pic>
      <p:pic>
        <p:nvPicPr>
          <p:cNvPr id="177" name="Google Shape;177;p28"/>
          <p:cNvPicPr preferRelativeResize="0"/>
          <p:nvPr/>
        </p:nvPicPr>
        <p:blipFill>
          <a:blip r:embed="rId4">
            <a:alphaModFix/>
          </a:blip>
          <a:stretch>
            <a:fillRect/>
          </a:stretch>
        </p:blipFill>
        <p:spPr>
          <a:xfrm>
            <a:off x="79300" y="1933175"/>
            <a:ext cx="4492700" cy="2493291"/>
          </a:xfrm>
          <a:prstGeom prst="rect">
            <a:avLst/>
          </a:prstGeom>
          <a:noFill/>
          <a:ln w="9525" cap="flat" cmpd="sng">
            <a:solidFill>
              <a:srgbClr val="000080"/>
            </a:solidFill>
            <a:prstDash val="solid"/>
            <a:round/>
            <a:headEnd type="none" w="sm" len="sm"/>
            <a:tailEnd type="none" w="sm" len="sm"/>
          </a:ln>
        </p:spPr>
      </p:pic>
      <p:pic>
        <p:nvPicPr>
          <p:cNvPr id="178" name="Google Shape;178;p28"/>
          <p:cNvPicPr preferRelativeResize="0"/>
          <p:nvPr/>
        </p:nvPicPr>
        <p:blipFill rotWithShape="1">
          <a:blip r:embed="rId5">
            <a:alphaModFix/>
          </a:blip>
          <a:srcRect l="13268" t="7961" r="3909"/>
          <a:stretch/>
        </p:blipFill>
        <p:spPr>
          <a:xfrm>
            <a:off x="5020725" y="349675"/>
            <a:ext cx="3400323" cy="2108177"/>
          </a:xfrm>
          <a:prstGeom prst="rect">
            <a:avLst/>
          </a:prstGeom>
          <a:noFill/>
          <a:ln w="9525" cap="flat" cmpd="sng">
            <a:solidFill>
              <a:srgbClr val="00008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402250" y="47010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Social Presence - Zoom</a:t>
            </a:r>
            <a:endParaRPr>
              <a:solidFill>
                <a:srgbClr val="000000"/>
              </a:solidFill>
            </a:endParaRPr>
          </a:p>
        </p:txBody>
      </p:sp>
      <p:pic>
        <p:nvPicPr>
          <p:cNvPr id="184" name="Google Shape;184;p29"/>
          <p:cNvPicPr preferRelativeResize="0"/>
          <p:nvPr/>
        </p:nvPicPr>
        <p:blipFill>
          <a:blip r:embed="rId3">
            <a:alphaModFix/>
          </a:blip>
          <a:stretch>
            <a:fillRect/>
          </a:stretch>
        </p:blipFill>
        <p:spPr>
          <a:xfrm>
            <a:off x="3808325" y="3715575"/>
            <a:ext cx="4663425" cy="1139575"/>
          </a:xfrm>
          <a:prstGeom prst="rect">
            <a:avLst/>
          </a:prstGeom>
          <a:noFill/>
          <a:ln>
            <a:noFill/>
          </a:ln>
        </p:spPr>
      </p:pic>
      <p:sp>
        <p:nvSpPr>
          <p:cNvPr id="185" name="Google Shape;185;p29"/>
          <p:cNvSpPr txBox="1"/>
          <p:nvPr/>
        </p:nvSpPr>
        <p:spPr>
          <a:xfrm>
            <a:off x="354150" y="1651300"/>
            <a:ext cx="6403200" cy="214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2D3B45"/>
                </a:solidFill>
                <a:highlight>
                  <a:schemeClr val="lt1"/>
                </a:highlight>
                <a:latin typeface="Helvetica Neue"/>
                <a:ea typeface="Helvetica Neue"/>
                <a:cs typeface="Helvetica Neue"/>
                <a:sym typeface="Helvetica Neue"/>
              </a:rPr>
              <a:t>Good afternoon!</a:t>
            </a:r>
            <a:endParaRPr>
              <a:solidFill>
                <a:srgbClr val="2D3B45"/>
              </a:solidFill>
              <a:highlight>
                <a:schemeClr val="lt1"/>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a:solidFill>
                <a:srgbClr val="2D3B45"/>
              </a:solidFill>
              <a:highlight>
                <a:schemeClr val="lt1"/>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a:solidFill>
                  <a:srgbClr val="2D3B45"/>
                </a:solidFill>
                <a:highlight>
                  <a:schemeClr val="lt1"/>
                </a:highlight>
                <a:latin typeface="Helvetica Neue"/>
                <a:ea typeface="Helvetica Neue"/>
                <a:cs typeface="Helvetica Neue"/>
                <a:sym typeface="Helvetica Neue"/>
              </a:rPr>
              <a:t>We are halfway through the course! I am just touching base to see if you are doing ok and if there is anything else that I can do to help you be successful? I am grateful for your hard work &amp; communication. Please let me know how things are going or if you have suggestions, I am open to them!! :)</a:t>
            </a:r>
            <a:endParaRPr>
              <a:solidFill>
                <a:srgbClr val="2D3B45"/>
              </a:solidFill>
              <a:highlight>
                <a:schemeClr val="lt1"/>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a:solidFill>
                  <a:srgbClr val="2D3B45"/>
                </a:solidFill>
                <a:highlight>
                  <a:schemeClr val="lt1"/>
                </a:highlight>
                <a:latin typeface="Helvetica Neue"/>
                <a:ea typeface="Helvetica Neue"/>
                <a:cs typeface="Helvetica Neue"/>
                <a:sym typeface="Helvetica Neue"/>
              </a:rPr>
              <a:t>Thanks,</a:t>
            </a:r>
            <a:endParaRPr>
              <a:solidFill>
                <a:srgbClr val="2D3B45"/>
              </a:solidFill>
              <a:highlight>
                <a:schemeClr val="lt1"/>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a:solidFill>
                <a:srgbClr val="2D3B45"/>
              </a:solidFill>
              <a:highlight>
                <a:schemeClr val="lt1"/>
              </a:highlight>
              <a:latin typeface="Helvetica Neue"/>
              <a:ea typeface="Helvetica Neue"/>
              <a:cs typeface="Helvetica Neue"/>
              <a:sym typeface="Helvetica Neue"/>
            </a:endParaRPr>
          </a:p>
        </p:txBody>
      </p:sp>
      <p:pic>
        <p:nvPicPr>
          <p:cNvPr id="186" name="Google Shape;186;p29" title="example.mp4">
            <a:hlinkClick r:id="rId4"/>
          </p:cNvPr>
          <p:cNvPicPr preferRelativeResize="0"/>
          <p:nvPr/>
        </p:nvPicPr>
        <p:blipFill>
          <a:blip r:embed="rId5">
            <a:alphaModFix/>
          </a:blip>
          <a:stretch>
            <a:fillRect/>
          </a:stretch>
        </p:blipFill>
        <p:spPr>
          <a:xfrm>
            <a:off x="5782350" y="118475"/>
            <a:ext cx="2579326" cy="1934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0"/>
          <p:cNvPicPr preferRelativeResize="0"/>
          <p:nvPr/>
        </p:nvPicPr>
        <p:blipFill>
          <a:blip r:embed="rId3">
            <a:alphaModFix/>
          </a:blip>
          <a:stretch>
            <a:fillRect/>
          </a:stretch>
        </p:blipFill>
        <p:spPr>
          <a:xfrm>
            <a:off x="1294534" y="13"/>
            <a:ext cx="6554931" cy="5143499"/>
          </a:xfrm>
          <a:prstGeom prst="rect">
            <a:avLst/>
          </a:prstGeom>
          <a:noFill/>
          <a:ln>
            <a:noFill/>
          </a:ln>
        </p:spPr>
      </p:pic>
      <p:pic>
        <p:nvPicPr>
          <p:cNvPr id="192" name="Google Shape;192;p30"/>
          <p:cNvPicPr preferRelativeResize="0"/>
          <p:nvPr/>
        </p:nvPicPr>
        <p:blipFill rotWithShape="1">
          <a:blip r:embed="rId4">
            <a:alphaModFix/>
          </a:blip>
          <a:srcRect l="8739" r="9966"/>
          <a:stretch/>
        </p:blipFill>
        <p:spPr>
          <a:xfrm>
            <a:off x="3706450" y="1616750"/>
            <a:ext cx="1857373" cy="18378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460950" y="44027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6"/>
                </a:solidFill>
              </a:rPr>
              <a:t>Questions/Thoughts</a:t>
            </a:r>
            <a:endParaRPr b="1">
              <a:solidFill>
                <a:schemeClr val="accent6"/>
              </a:solidFill>
            </a:endParaRPr>
          </a:p>
        </p:txBody>
      </p:sp>
      <p:pic>
        <p:nvPicPr>
          <p:cNvPr id="198" name="Google Shape;198;p31"/>
          <p:cNvPicPr preferRelativeResize="0"/>
          <p:nvPr/>
        </p:nvPicPr>
        <p:blipFill>
          <a:blip r:embed="rId3">
            <a:alphaModFix/>
          </a:blip>
          <a:stretch>
            <a:fillRect/>
          </a:stretch>
        </p:blipFill>
        <p:spPr>
          <a:xfrm>
            <a:off x="253025" y="2062625"/>
            <a:ext cx="3829975" cy="2548680"/>
          </a:xfrm>
          <a:prstGeom prst="rect">
            <a:avLst/>
          </a:prstGeom>
          <a:noFill/>
          <a:ln>
            <a:noFill/>
          </a:ln>
        </p:spPr>
      </p:pic>
      <p:sp>
        <p:nvSpPr>
          <p:cNvPr id="199" name="Google Shape;199;p31"/>
          <p:cNvSpPr txBox="1"/>
          <p:nvPr/>
        </p:nvSpPr>
        <p:spPr>
          <a:xfrm>
            <a:off x="4301875" y="2062613"/>
            <a:ext cx="4652100" cy="27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Roboto"/>
                <a:ea typeface="Roboto"/>
                <a:cs typeface="Roboto"/>
                <a:sym typeface="Roboto"/>
              </a:rPr>
              <a:t>Wendy Kubasko</a:t>
            </a:r>
            <a:endParaRPr sz="2400" b="1">
              <a:latin typeface="Roboto"/>
              <a:ea typeface="Roboto"/>
              <a:cs typeface="Roboto"/>
              <a:sym typeface="Roboto"/>
            </a:endParaRPr>
          </a:p>
          <a:p>
            <a:pPr marL="0" lvl="0" indent="0" algn="l" rtl="0">
              <a:spcBef>
                <a:spcPts val="0"/>
              </a:spcBef>
              <a:spcAft>
                <a:spcPts val="0"/>
              </a:spcAft>
              <a:buNone/>
            </a:pPr>
            <a:r>
              <a:rPr lang="en" sz="2400" u="sng">
                <a:solidFill>
                  <a:schemeClr val="hlink"/>
                </a:solidFill>
                <a:latin typeface="Roboto"/>
                <a:ea typeface="Roboto"/>
                <a:cs typeface="Roboto"/>
                <a:sym typeface="Roboto"/>
                <a:hlinkClick r:id="rId4"/>
              </a:rPr>
              <a:t>wlkubasko@ship.edu</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 </a:t>
            </a:r>
            <a:endParaRPr sz="2400">
              <a:latin typeface="Roboto"/>
              <a:ea typeface="Roboto"/>
              <a:cs typeface="Roboto"/>
              <a:sym typeface="Roboto"/>
            </a:endParaRPr>
          </a:p>
          <a:p>
            <a:pPr marL="0" lvl="0" indent="0" algn="l" rtl="0">
              <a:spcBef>
                <a:spcPts val="0"/>
              </a:spcBef>
              <a:spcAft>
                <a:spcPts val="0"/>
              </a:spcAft>
              <a:buNone/>
            </a:pPr>
            <a:r>
              <a:rPr lang="en" sz="2400" b="1">
                <a:latin typeface="Roboto"/>
                <a:ea typeface="Roboto"/>
                <a:cs typeface="Roboto"/>
                <a:sym typeface="Roboto"/>
              </a:rPr>
              <a:t>Kelly Olson Stewart</a:t>
            </a:r>
            <a:endParaRPr sz="2400" b="1">
              <a:latin typeface="Roboto"/>
              <a:ea typeface="Roboto"/>
              <a:cs typeface="Roboto"/>
              <a:sym typeface="Roboto"/>
            </a:endParaRPr>
          </a:p>
          <a:p>
            <a:pPr marL="0" lvl="0" indent="0" algn="l" rtl="0">
              <a:spcBef>
                <a:spcPts val="0"/>
              </a:spcBef>
              <a:spcAft>
                <a:spcPts val="0"/>
              </a:spcAft>
              <a:buNone/>
            </a:pPr>
            <a:r>
              <a:rPr lang="en" sz="2400" u="sng">
                <a:solidFill>
                  <a:schemeClr val="hlink"/>
                </a:solidFill>
                <a:latin typeface="Roboto"/>
                <a:ea typeface="Roboto"/>
                <a:cs typeface="Roboto"/>
                <a:sym typeface="Roboto"/>
                <a:hlinkClick r:id="rId5"/>
              </a:rPr>
              <a:t>kelly.olsonstewart@ashford.edu</a:t>
            </a:r>
            <a:r>
              <a:rPr lang="en" sz="2400">
                <a:latin typeface="Roboto"/>
                <a:ea typeface="Roboto"/>
                <a:cs typeface="Roboto"/>
                <a:sym typeface="Roboto"/>
              </a:rPr>
              <a:t> </a:t>
            </a:r>
            <a:endParaRPr sz="2400">
              <a:latin typeface="Roboto"/>
              <a:ea typeface="Roboto"/>
              <a:cs typeface="Roboto"/>
              <a:sym typeface="Roboto"/>
            </a:endParaRPr>
          </a:p>
        </p:txBody>
      </p:sp>
      <p:pic>
        <p:nvPicPr>
          <p:cNvPr id="200" name="Google Shape;200;p31"/>
          <p:cNvPicPr preferRelativeResize="0"/>
          <p:nvPr/>
        </p:nvPicPr>
        <p:blipFill>
          <a:blip r:embed="rId6">
            <a:alphaModFix/>
          </a:blip>
          <a:stretch>
            <a:fillRect/>
          </a:stretch>
        </p:blipFill>
        <p:spPr>
          <a:xfrm>
            <a:off x="7470786" y="1911324"/>
            <a:ext cx="1332098" cy="927625"/>
          </a:xfrm>
          <a:prstGeom prst="rect">
            <a:avLst/>
          </a:prstGeom>
          <a:noFill/>
          <a:ln>
            <a:noFill/>
          </a:ln>
        </p:spPr>
      </p:pic>
      <p:pic>
        <p:nvPicPr>
          <p:cNvPr id="201" name="Google Shape;201;p31"/>
          <p:cNvPicPr preferRelativeResize="0"/>
          <p:nvPr/>
        </p:nvPicPr>
        <p:blipFill>
          <a:blip r:embed="rId7">
            <a:alphaModFix/>
          </a:blip>
          <a:stretch>
            <a:fillRect/>
          </a:stretch>
        </p:blipFill>
        <p:spPr>
          <a:xfrm>
            <a:off x="7319688" y="3270319"/>
            <a:ext cx="1634275" cy="66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60950" y="92540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6"/>
                </a:solidFill>
              </a:rPr>
              <a:t>Shippensburg Students </a:t>
            </a:r>
            <a:endParaRPr/>
          </a:p>
        </p:txBody>
      </p:sp>
      <p:sp>
        <p:nvSpPr>
          <p:cNvPr id="74" name="Google Shape;74;p14"/>
          <p:cNvSpPr txBox="1">
            <a:spLocks noGrp="1"/>
          </p:cNvSpPr>
          <p:nvPr>
            <p:ph type="body" idx="1"/>
          </p:nvPr>
        </p:nvSpPr>
        <p:spPr>
          <a:xfrm>
            <a:off x="158500" y="1832625"/>
            <a:ext cx="5352000" cy="3043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Full time educators (teachers, counselors, psychologists) </a:t>
            </a:r>
            <a:endParaRPr sz="2400"/>
          </a:p>
          <a:p>
            <a:pPr marL="457200" lvl="0" indent="-381000" algn="l" rtl="0">
              <a:spcBef>
                <a:spcPts val="0"/>
              </a:spcBef>
              <a:spcAft>
                <a:spcPts val="0"/>
              </a:spcAft>
              <a:buSzPts val="2400"/>
              <a:buChar char="●"/>
            </a:pPr>
            <a:r>
              <a:rPr lang="en" sz="2400"/>
              <a:t>Blend of urban, suburban and rural school districts</a:t>
            </a:r>
            <a:endParaRPr sz="2400"/>
          </a:p>
          <a:p>
            <a:pPr marL="457200" lvl="0" indent="-381000" algn="l" rtl="0">
              <a:spcBef>
                <a:spcPts val="0"/>
              </a:spcBef>
              <a:spcAft>
                <a:spcPts val="0"/>
              </a:spcAft>
              <a:buSzPts val="2400"/>
              <a:buChar char="●"/>
            </a:pPr>
            <a:r>
              <a:rPr lang="en" sz="2400"/>
              <a:t>Parents, coaches, teacher leaders</a:t>
            </a:r>
            <a:endParaRPr sz="2400"/>
          </a:p>
          <a:p>
            <a:pPr marL="457200" lvl="0" indent="-381000" algn="l" rtl="0">
              <a:spcBef>
                <a:spcPts val="0"/>
              </a:spcBef>
              <a:spcAft>
                <a:spcPts val="0"/>
              </a:spcAft>
              <a:buSzPts val="2400"/>
              <a:buChar char="●"/>
            </a:pPr>
            <a:r>
              <a:rPr lang="en" sz="2400"/>
              <a:t>Face to face courses taken on nights &amp; weekends </a:t>
            </a:r>
            <a:endParaRPr sz="2400"/>
          </a:p>
          <a:p>
            <a:pPr marL="0" lvl="0" indent="0" algn="l" rtl="0">
              <a:spcBef>
                <a:spcPts val="1600"/>
              </a:spcBef>
              <a:spcAft>
                <a:spcPts val="1600"/>
              </a:spcAft>
              <a:buNone/>
            </a:pPr>
            <a:endParaRPr sz="2400"/>
          </a:p>
        </p:txBody>
      </p:sp>
      <p:pic>
        <p:nvPicPr>
          <p:cNvPr id="75" name="Google Shape;75;p14"/>
          <p:cNvPicPr preferRelativeResize="0"/>
          <p:nvPr/>
        </p:nvPicPr>
        <p:blipFill rotWithShape="1">
          <a:blip r:embed="rId3">
            <a:alphaModFix/>
          </a:blip>
          <a:srcRect l="10964" t="25317" r="-14301"/>
          <a:stretch/>
        </p:blipFill>
        <p:spPr>
          <a:xfrm>
            <a:off x="5769750" y="925400"/>
            <a:ext cx="3648002" cy="3841327"/>
          </a:xfrm>
          <a:prstGeom prst="rect">
            <a:avLst/>
          </a:prstGeom>
          <a:noFill/>
          <a:ln>
            <a:noFill/>
          </a:ln>
        </p:spPr>
      </p:pic>
      <p:pic>
        <p:nvPicPr>
          <p:cNvPr id="76" name="Google Shape;76;p14"/>
          <p:cNvPicPr preferRelativeResize="0"/>
          <p:nvPr/>
        </p:nvPicPr>
        <p:blipFill>
          <a:blip r:embed="rId4">
            <a:alphaModFix/>
          </a:blip>
          <a:stretch>
            <a:fillRect/>
          </a:stretch>
        </p:blipFill>
        <p:spPr>
          <a:xfrm>
            <a:off x="339599" y="163599"/>
            <a:ext cx="1332098" cy="927625"/>
          </a:xfrm>
          <a:prstGeom prst="rect">
            <a:avLst/>
          </a:prstGeom>
          <a:noFill/>
          <a:ln>
            <a:noFill/>
          </a:ln>
        </p:spPr>
      </p:pic>
      <p:sp>
        <p:nvSpPr>
          <p:cNvPr id="77" name="Google Shape;77;p14"/>
          <p:cNvSpPr txBox="1"/>
          <p:nvPr/>
        </p:nvSpPr>
        <p:spPr>
          <a:xfrm>
            <a:off x="1896000" y="243550"/>
            <a:ext cx="5352000" cy="76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80"/>
                </a:solidFill>
                <a:latin typeface="Roboto"/>
                <a:ea typeface="Roboto"/>
                <a:cs typeface="Roboto"/>
                <a:sym typeface="Roboto"/>
              </a:rPr>
              <a:t>Wendy Kubasko, Associate Professor </a:t>
            </a:r>
            <a:endParaRPr sz="1800">
              <a:solidFill>
                <a:srgbClr val="000080"/>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000080"/>
                </a:solidFill>
                <a:latin typeface="Roboto"/>
                <a:ea typeface="Roboto"/>
                <a:cs typeface="Roboto"/>
                <a:sym typeface="Roboto"/>
              </a:rPr>
              <a:t>Department of Educational Leadership &amp; Special Education</a:t>
            </a:r>
            <a:endParaRPr>
              <a:solidFill>
                <a:srgbClr val="00008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413075" y="24287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6"/>
                </a:solidFill>
              </a:rPr>
              <a:t>References</a:t>
            </a:r>
            <a:endParaRPr b="1">
              <a:solidFill>
                <a:schemeClr val="accent6"/>
              </a:solidFill>
            </a:endParaRPr>
          </a:p>
        </p:txBody>
      </p:sp>
      <p:sp>
        <p:nvSpPr>
          <p:cNvPr id="207" name="Google Shape;207;p32"/>
          <p:cNvSpPr txBox="1">
            <a:spLocks noGrp="1"/>
          </p:cNvSpPr>
          <p:nvPr>
            <p:ph type="body" idx="1"/>
          </p:nvPr>
        </p:nvSpPr>
        <p:spPr>
          <a:xfrm>
            <a:off x="413075" y="1701750"/>
            <a:ext cx="8396100" cy="3193500"/>
          </a:xfrm>
          <a:prstGeom prst="rect">
            <a:avLst/>
          </a:prstGeom>
        </p:spPr>
        <p:txBody>
          <a:bodyPr spcFirstLastPara="1" wrap="square" lIns="91425" tIns="91425" rIns="91425" bIns="91425" anchor="t" anchorCtr="0">
            <a:noAutofit/>
          </a:bodyPr>
          <a:lstStyle/>
          <a:p>
            <a:pPr marL="457200" lvl="0" indent="-285750" algn="l" rtl="0">
              <a:spcBef>
                <a:spcPts val="1500"/>
              </a:spcBef>
              <a:spcAft>
                <a:spcPts val="0"/>
              </a:spcAft>
              <a:buSzPts val="900"/>
              <a:buFont typeface="Comic Sans MS"/>
              <a:buChar char="●"/>
            </a:pPr>
            <a:r>
              <a:rPr lang="en" sz="900">
                <a:solidFill>
                  <a:srgbClr val="000000"/>
                </a:solidFill>
                <a:latin typeface="Comic Sans MS"/>
                <a:ea typeface="Comic Sans MS"/>
                <a:cs typeface="Comic Sans MS"/>
                <a:sym typeface="Comic Sans MS"/>
              </a:rPr>
              <a:t>CASEL (2017).</a:t>
            </a:r>
            <a:r>
              <a:rPr lang="en" sz="900">
                <a:solidFill>
                  <a:srgbClr val="000000"/>
                </a:solidFill>
                <a:uFill>
                  <a:noFill/>
                </a:uFill>
                <a:latin typeface="Comic Sans MS"/>
                <a:ea typeface="Comic Sans MS"/>
                <a:cs typeface="Comic Sans MS"/>
                <a:sym typeface="Comic Sans MS"/>
                <a:hlinkClick r:id="rId3"/>
              </a:rPr>
              <a:t> </a:t>
            </a:r>
            <a:r>
              <a:rPr lang="en" sz="900" u="sng">
                <a:solidFill>
                  <a:schemeClr val="hlink"/>
                </a:solidFill>
                <a:latin typeface="Comic Sans MS"/>
                <a:ea typeface="Comic Sans MS"/>
                <a:cs typeface="Comic Sans MS"/>
                <a:sym typeface="Comic Sans MS"/>
                <a:hlinkClick r:id="rId3"/>
              </a:rPr>
              <a:t>Collaborative for academic, social, and emotional learning</a:t>
            </a:r>
            <a:r>
              <a:rPr lang="en" sz="900">
                <a:solidFill>
                  <a:srgbClr val="000000"/>
                </a:solidFill>
                <a:latin typeface="Comic Sans MS"/>
                <a:ea typeface="Comic Sans MS"/>
                <a:cs typeface="Comic Sans MS"/>
                <a:sym typeface="Comic Sans MS"/>
              </a:rPr>
              <a:t>. Retrieved from </a:t>
            </a:r>
            <a:r>
              <a:rPr lang="en" sz="900" u="sng">
                <a:solidFill>
                  <a:schemeClr val="hlink"/>
                </a:solidFill>
                <a:latin typeface="Comic Sans MS"/>
                <a:ea typeface="Comic Sans MS"/>
                <a:cs typeface="Comic Sans MS"/>
                <a:sym typeface="Comic Sans MS"/>
                <a:hlinkClick r:id="rId3"/>
              </a:rPr>
              <a:t>https://casel.org/wp-content/uploads/2017/01/Competencies.pdf</a:t>
            </a:r>
            <a:r>
              <a:rPr lang="en" sz="900">
                <a:solidFill>
                  <a:srgbClr val="000000"/>
                </a:solidFill>
                <a:latin typeface="Comic Sans MS"/>
                <a:ea typeface="Comic Sans MS"/>
                <a:cs typeface="Comic Sans MS"/>
                <a:sym typeface="Comic Sans MS"/>
              </a:rPr>
              <a:t> </a:t>
            </a:r>
            <a:endParaRPr sz="900">
              <a:solidFill>
                <a:srgbClr val="333333"/>
              </a:solidFill>
              <a:latin typeface="Comic Sans MS"/>
              <a:ea typeface="Comic Sans MS"/>
              <a:cs typeface="Comic Sans MS"/>
              <a:sym typeface="Comic Sans MS"/>
            </a:endParaRPr>
          </a:p>
          <a:p>
            <a:pPr marL="457200" lvl="0" indent="-285750" algn="l" rtl="0">
              <a:spcBef>
                <a:spcPts val="0"/>
              </a:spcBef>
              <a:spcAft>
                <a:spcPts val="0"/>
              </a:spcAft>
              <a:buClr>
                <a:srgbClr val="333333"/>
              </a:buClr>
              <a:buSzPts val="900"/>
              <a:buFont typeface="Comic Sans MS"/>
              <a:buChar char="●"/>
            </a:pPr>
            <a:r>
              <a:rPr lang="en" sz="900">
                <a:solidFill>
                  <a:srgbClr val="333333"/>
                </a:solidFill>
                <a:latin typeface="Comic Sans MS"/>
                <a:ea typeface="Comic Sans MS"/>
                <a:cs typeface="Comic Sans MS"/>
                <a:sym typeface="Comic Sans MS"/>
              </a:rPr>
              <a:t>Dirkx, J. M. (2008). The Meaning and Role of Emotions in Adult Learning. </a:t>
            </a:r>
            <a:r>
              <a:rPr lang="en" sz="900" i="1">
                <a:solidFill>
                  <a:srgbClr val="333333"/>
                </a:solidFill>
                <a:latin typeface="Comic Sans MS"/>
                <a:ea typeface="Comic Sans MS"/>
                <a:cs typeface="Comic Sans MS"/>
                <a:sym typeface="Comic Sans MS"/>
              </a:rPr>
              <a:t>New Directions for Adult and </a:t>
            </a:r>
            <a:endParaRPr sz="900" i="1">
              <a:solidFill>
                <a:srgbClr val="333333"/>
              </a:solidFill>
              <a:latin typeface="Comic Sans MS"/>
              <a:ea typeface="Comic Sans MS"/>
              <a:cs typeface="Comic Sans MS"/>
              <a:sym typeface="Comic Sans MS"/>
            </a:endParaRPr>
          </a:p>
          <a:p>
            <a:pPr marL="914400" lvl="0" indent="0" algn="l" rtl="0">
              <a:spcBef>
                <a:spcPts val="200"/>
              </a:spcBef>
              <a:spcAft>
                <a:spcPts val="0"/>
              </a:spcAft>
              <a:buNone/>
            </a:pPr>
            <a:r>
              <a:rPr lang="en" sz="900" i="1">
                <a:solidFill>
                  <a:srgbClr val="333333"/>
                </a:solidFill>
                <a:latin typeface="Comic Sans MS"/>
                <a:ea typeface="Comic Sans MS"/>
                <a:cs typeface="Comic Sans MS"/>
                <a:sym typeface="Comic Sans MS"/>
              </a:rPr>
              <a:t>Continuing Education</a:t>
            </a:r>
            <a:r>
              <a:rPr lang="en" sz="900">
                <a:solidFill>
                  <a:srgbClr val="333333"/>
                </a:solidFill>
                <a:latin typeface="Comic Sans MS"/>
                <a:ea typeface="Comic Sans MS"/>
                <a:cs typeface="Comic Sans MS"/>
                <a:sym typeface="Comic Sans MS"/>
              </a:rPr>
              <a:t>, (120), 7–18. Retrieved from </a:t>
            </a:r>
            <a:r>
              <a:rPr lang="en" sz="900" u="sng">
                <a:solidFill>
                  <a:srgbClr val="1155CC"/>
                </a:solidFill>
                <a:latin typeface="Comic Sans MS"/>
                <a:ea typeface="Comic Sans MS"/>
                <a:cs typeface="Comic Sans MS"/>
                <a:sym typeface="Comic Sans MS"/>
                <a:hlinkClick r:id="rId4"/>
              </a:rPr>
              <a:t>http://search.ebscohost.com/login.aspx?direct=true&amp;AuthType=ip,sso&amp;db=eric&amp;AN=EJ824798&amp;site=ehost-live&amp;scope=site</a:t>
            </a:r>
            <a:endParaRPr sz="900">
              <a:solidFill>
                <a:srgbClr val="333333"/>
              </a:solidFill>
              <a:latin typeface="Comic Sans MS"/>
              <a:ea typeface="Comic Sans MS"/>
              <a:cs typeface="Comic Sans MS"/>
              <a:sym typeface="Comic Sans MS"/>
            </a:endParaRPr>
          </a:p>
          <a:p>
            <a:pPr marL="457200" lvl="0" indent="-285750" algn="l" rtl="0">
              <a:spcBef>
                <a:spcPts val="200"/>
              </a:spcBef>
              <a:spcAft>
                <a:spcPts val="0"/>
              </a:spcAft>
              <a:buClr>
                <a:srgbClr val="000000"/>
              </a:buClr>
              <a:buSzPts val="900"/>
              <a:buFont typeface="Comic Sans MS"/>
              <a:buChar char="●"/>
            </a:pPr>
            <a:r>
              <a:rPr lang="en" sz="900">
                <a:solidFill>
                  <a:srgbClr val="000000"/>
                </a:solidFill>
                <a:latin typeface="Comic Sans MS"/>
                <a:ea typeface="Comic Sans MS"/>
                <a:cs typeface="Comic Sans MS"/>
                <a:sym typeface="Comic Sans MS"/>
              </a:rPr>
              <a:t>Joyner, S., Fuller, M., Holzweiss, P., Henderson, S., &amp; Young, R., (2014, September). The Importance of </a:t>
            </a:r>
            <a:endParaRPr sz="900">
              <a:solidFill>
                <a:srgbClr val="000000"/>
              </a:solidFill>
              <a:latin typeface="Comic Sans MS"/>
              <a:ea typeface="Comic Sans MS"/>
              <a:cs typeface="Comic Sans MS"/>
              <a:sym typeface="Comic Sans MS"/>
            </a:endParaRPr>
          </a:p>
          <a:p>
            <a:pPr marL="914400" lvl="0" indent="0" algn="l" rtl="0">
              <a:spcBef>
                <a:spcPts val="200"/>
              </a:spcBef>
              <a:spcAft>
                <a:spcPts val="0"/>
              </a:spcAft>
              <a:buNone/>
            </a:pPr>
            <a:r>
              <a:rPr lang="en" sz="900">
                <a:solidFill>
                  <a:srgbClr val="000000"/>
                </a:solidFill>
                <a:latin typeface="Comic Sans MS"/>
                <a:ea typeface="Comic Sans MS"/>
                <a:cs typeface="Comic Sans MS"/>
                <a:sym typeface="Comic Sans MS"/>
              </a:rPr>
              <a:t>Student-Instructor Connections in Graduate Level Online Courses. </a:t>
            </a:r>
            <a:r>
              <a:rPr lang="en" sz="900" i="1">
                <a:solidFill>
                  <a:srgbClr val="000000"/>
                </a:solidFill>
                <a:latin typeface="Comic Sans MS"/>
                <a:ea typeface="Comic Sans MS"/>
                <a:cs typeface="Comic Sans MS"/>
                <a:sym typeface="Comic Sans MS"/>
              </a:rPr>
              <a:t>MERLOT Journal of Online Learning and Teaching,</a:t>
            </a:r>
            <a:r>
              <a:rPr lang="en" sz="900">
                <a:solidFill>
                  <a:srgbClr val="000000"/>
                </a:solidFill>
                <a:latin typeface="Comic Sans MS"/>
                <a:ea typeface="Comic Sans MS"/>
                <a:cs typeface="Comic Sans MS"/>
                <a:sym typeface="Comic Sans MS"/>
              </a:rPr>
              <a:t> </a:t>
            </a:r>
            <a:r>
              <a:rPr lang="en" sz="900" i="1">
                <a:solidFill>
                  <a:srgbClr val="000000"/>
                </a:solidFill>
                <a:latin typeface="Comic Sans MS"/>
                <a:ea typeface="Comic Sans MS"/>
                <a:cs typeface="Comic Sans MS"/>
                <a:sym typeface="Comic Sans MS"/>
              </a:rPr>
              <a:t>10</a:t>
            </a:r>
            <a:r>
              <a:rPr lang="en" sz="900">
                <a:solidFill>
                  <a:srgbClr val="000000"/>
                </a:solidFill>
                <a:latin typeface="Comic Sans MS"/>
                <a:ea typeface="Comic Sans MS"/>
                <a:cs typeface="Comic Sans MS"/>
                <a:sym typeface="Comic Sans MS"/>
              </a:rPr>
              <a:t>(3), 436-445.</a:t>
            </a:r>
            <a:endParaRPr sz="900">
              <a:solidFill>
                <a:srgbClr val="000000"/>
              </a:solidFill>
              <a:latin typeface="Comic Sans MS"/>
              <a:ea typeface="Comic Sans MS"/>
              <a:cs typeface="Comic Sans MS"/>
              <a:sym typeface="Comic Sans MS"/>
            </a:endParaRPr>
          </a:p>
          <a:p>
            <a:pPr marL="457200" lvl="0" indent="-285750" algn="l" rtl="0">
              <a:spcBef>
                <a:spcPts val="200"/>
              </a:spcBef>
              <a:spcAft>
                <a:spcPts val="0"/>
              </a:spcAft>
              <a:buClr>
                <a:srgbClr val="333333"/>
              </a:buClr>
              <a:buSzPts val="900"/>
              <a:buFont typeface="Comic Sans MS"/>
              <a:buChar char="●"/>
            </a:pPr>
            <a:r>
              <a:rPr lang="en" sz="900">
                <a:solidFill>
                  <a:srgbClr val="333333"/>
                </a:solidFill>
                <a:latin typeface="Comic Sans MS"/>
                <a:ea typeface="Comic Sans MS"/>
                <a:cs typeface="Comic Sans MS"/>
                <a:sym typeface="Comic Sans MS"/>
              </a:rPr>
              <a:t>Majeski, R. A., Stover, M., &amp; Valais, T. (2018). The Community of Inquiry and Emotional Presence. </a:t>
            </a:r>
            <a:r>
              <a:rPr lang="en" sz="900" i="1">
                <a:solidFill>
                  <a:srgbClr val="333333"/>
                </a:solidFill>
                <a:latin typeface="Comic Sans MS"/>
                <a:ea typeface="Comic Sans MS"/>
                <a:cs typeface="Comic Sans MS"/>
                <a:sym typeface="Comic Sans MS"/>
              </a:rPr>
              <a:t>Adult </a:t>
            </a:r>
            <a:endParaRPr sz="900" i="1">
              <a:solidFill>
                <a:srgbClr val="333333"/>
              </a:solidFill>
              <a:latin typeface="Comic Sans MS"/>
              <a:ea typeface="Comic Sans MS"/>
              <a:cs typeface="Comic Sans MS"/>
              <a:sym typeface="Comic Sans MS"/>
            </a:endParaRPr>
          </a:p>
          <a:p>
            <a:pPr marL="914400" lvl="0" indent="0" algn="l" rtl="0">
              <a:spcBef>
                <a:spcPts val="200"/>
              </a:spcBef>
              <a:spcAft>
                <a:spcPts val="0"/>
              </a:spcAft>
              <a:buNone/>
            </a:pPr>
            <a:r>
              <a:rPr lang="en" sz="900" i="1">
                <a:solidFill>
                  <a:srgbClr val="333333"/>
                </a:solidFill>
                <a:latin typeface="Comic Sans MS"/>
                <a:ea typeface="Comic Sans MS"/>
                <a:cs typeface="Comic Sans MS"/>
                <a:sym typeface="Comic Sans MS"/>
              </a:rPr>
              <a:t>Learning</a:t>
            </a:r>
            <a:r>
              <a:rPr lang="en" sz="900">
                <a:solidFill>
                  <a:srgbClr val="333333"/>
                </a:solidFill>
                <a:latin typeface="Comic Sans MS"/>
                <a:ea typeface="Comic Sans MS"/>
                <a:cs typeface="Comic Sans MS"/>
                <a:sym typeface="Comic Sans MS"/>
              </a:rPr>
              <a:t>, </a:t>
            </a:r>
            <a:r>
              <a:rPr lang="en" sz="900" i="1">
                <a:solidFill>
                  <a:srgbClr val="333333"/>
                </a:solidFill>
                <a:latin typeface="Comic Sans MS"/>
                <a:ea typeface="Comic Sans MS"/>
                <a:cs typeface="Comic Sans MS"/>
                <a:sym typeface="Comic Sans MS"/>
              </a:rPr>
              <a:t>29</a:t>
            </a:r>
            <a:r>
              <a:rPr lang="en" sz="900">
                <a:solidFill>
                  <a:srgbClr val="333333"/>
                </a:solidFill>
                <a:latin typeface="Comic Sans MS"/>
                <a:ea typeface="Comic Sans MS"/>
                <a:cs typeface="Comic Sans MS"/>
                <a:sym typeface="Comic Sans MS"/>
              </a:rPr>
              <a:t>(2), 53–61. Retrieved from </a:t>
            </a:r>
            <a:r>
              <a:rPr lang="en" sz="900" u="sng">
                <a:solidFill>
                  <a:srgbClr val="1155CC"/>
                </a:solidFill>
                <a:latin typeface="Comic Sans MS"/>
                <a:ea typeface="Comic Sans MS"/>
                <a:cs typeface="Comic Sans MS"/>
                <a:sym typeface="Comic Sans MS"/>
                <a:hlinkClick r:id="rId5"/>
              </a:rPr>
              <a:t>http://search.ebscohost.com/login.aspx?direct=true&amp;AuthType=ip,sso&amp;db=eric&amp;AN=EJ1178764&amp;site=ehost-live&amp;scope=site</a:t>
            </a:r>
            <a:endParaRPr sz="900">
              <a:solidFill>
                <a:srgbClr val="333333"/>
              </a:solidFill>
              <a:latin typeface="Comic Sans MS"/>
              <a:ea typeface="Comic Sans MS"/>
              <a:cs typeface="Comic Sans MS"/>
              <a:sym typeface="Comic Sans MS"/>
            </a:endParaRPr>
          </a:p>
          <a:p>
            <a:pPr marL="457200" lvl="0" indent="-285750" algn="l" rtl="0">
              <a:spcBef>
                <a:spcPts val="200"/>
              </a:spcBef>
              <a:spcAft>
                <a:spcPts val="0"/>
              </a:spcAft>
              <a:buClr>
                <a:srgbClr val="000000"/>
              </a:buClr>
              <a:buSzPts val="900"/>
              <a:buFont typeface="Comic Sans MS"/>
              <a:buChar char="●"/>
            </a:pPr>
            <a:r>
              <a:rPr lang="en" sz="900">
                <a:solidFill>
                  <a:srgbClr val="333333"/>
                </a:solidFill>
                <a:latin typeface="Comic Sans MS"/>
                <a:ea typeface="Comic Sans MS"/>
                <a:cs typeface="Comic Sans MS"/>
                <a:sym typeface="Comic Sans MS"/>
              </a:rPr>
              <a:t>Moore, A., &amp; Mamiseishvili, K. (2012). Examining the Relationship between Emotional Intelligence and Group </a:t>
            </a:r>
            <a:endParaRPr sz="900">
              <a:solidFill>
                <a:srgbClr val="333333"/>
              </a:solidFill>
              <a:latin typeface="Comic Sans MS"/>
              <a:ea typeface="Comic Sans MS"/>
              <a:cs typeface="Comic Sans MS"/>
              <a:sym typeface="Comic Sans MS"/>
            </a:endParaRPr>
          </a:p>
          <a:p>
            <a:pPr marL="914400" lvl="0" indent="0" algn="l" rtl="0">
              <a:spcBef>
                <a:spcPts val="200"/>
              </a:spcBef>
              <a:spcAft>
                <a:spcPts val="0"/>
              </a:spcAft>
              <a:buNone/>
            </a:pPr>
            <a:r>
              <a:rPr lang="en" sz="900">
                <a:solidFill>
                  <a:srgbClr val="333333"/>
                </a:solidFill>
                <a:latin typeface="Comic Sans MS"/>
                <a:ea typeface="Comic Sans MS"/>
                <a:cs typeface="Comic Sans MS"/>
                <a:sym typeface="Comic Sans MS"/>
              </a:rPr>
              <a:t>Cohesion. </a:t>
            </a:r>
            <a:r>
              <a:rPr lang="en" sz="900" i="1">
                <a:solidFill>
                  <a:srgbClr val="333333"/>
                </a:solidFill>
                <a:latin typeface="Comic Sans MS"/>
                <a:ea typeface="Comic Sans MS"/>
                <a:cs typeface="Comic Sans MS"/>
                <a:sym typeface="Comic Sans MS"/>
              </a:rPr>
              <a:t>Journal of Education for Business</a:t>
            </a:r>
            <a:r>
              <a:rPr lang="en" sz="900">
                <a:solidFill>
                  <a:srgbClr val="333333"/>
                </a:solidFill>
                <a:latin typeface="Comic Sans MS"/>
                <a:ea typeface="Comic Sans MS"/>
                <a:cs typeface="Comic Sans MS"/>
                <a:sym typeface="Comic Sans MS"/>
              </a:rPr>
              <a:t>, </a:t>
            </a:r>
            <a:r>
              <a:rPr lang="en" sz="900" i="1">
                <a:solidFill>
                  <a:srgbClr val="333333"/>
                </a:solidFill>
                <a:latin typeface="Comic Sans MS"/>
                <a:ea typeface="Comic Sans MS"/>
                <a:cs typeface="Comic Sans MS"/>
                <a:sym typeface="Comic Sans MS"/>
              </a:rPr>
              <a:t>87</a:t>
            </a:r>
            <a:r>
              <a:rPr lang="en" sz="900">
                <a:solidFill>
                  <a:srgbClr val="333333"/>
                </a:solidFill>
                <a:latin typeface="Comic Sans MS"/>
                <a:ea typeface="Comic Sans MS"/>
                <a:cs typeface="Comic Sans MS"/>
                <a:sym typeface="Comic Sans MS"/>
              </a:rPr>
              <a:t>(5), 296–302. Retrieved from </a:t>
            </a:r>
            <a:r>
              <a:rPr lang="en" sz="900" u="sng">
                <a:solidFill>
                  <a:schemeClr val="hlink"/>
                </a:solidFill>
                <a:latin typeface="Comic Sans MS"/>
                <a:ea typeface="Comic Sans MS"/>
                <a:cs typeface="Comic Sans MS"/>
                <a:sym typeface="Comic Sans MS"/>
                <a:hlinkClick r:id="rId6"/>
              </a:rPr>
              <a:t>http://search.ebscohost.com/login.aspx?direct=true&amp;AuthType=ip,sso&amp;db=eric&amp;AN=EJ994150&amp;site=ehost-live&amp;scope=site</a:t>
            </a:r>
            <a:endParaRPr sz="900">
              <a:solidFill>
                <a:srgbClr val="000000"/>
              </a:solidFill>
              <a:latin typeface="Comic Sans MS"/>
              <a:ea typeface="Comic Sans MS"/>
              <a:cs typeface="Comic Sans MS"/>
              <a:sym typeface="Comic Sans MS"/>
            </a:endParaRPr>
          </a:p>
          <a:p>
            <a:pPr marL="457200" lvl="0" indent="-285750" algn="l" rtl="0">
              <a:spcBef>
                <a:spcPts val="200"/>
              </a:spcBef>
              <a:spcAft>
                <a:spcPts val="0"/>
              </a:spcAft>
              <a:buSzPts val="900"/>
              <a:buFont typeface="Comic Sans MS"/>
              <a:buChar char="●"/>
            </a:pPr>
            <a:r>
              <a:rPr lang="en" sz="900">
                <a:solidFill>
                  <a:srgbClr val="333333"/>
                </a:solidFill>
                <a:highlight>
                  <a:srgbClr val="FFFFFF"/>
                </a:highlight>
                <a:latin typeface="Comic Sans MS"/>
                <a:ea typeface="Comic Sans MS"/>
                <a:cs typeface="Comic Sans MS"/>
                <a:sym typeface="Comic Sans MS"/>
              </a:rPr>
              <a:t>Shea, P. &amp; Bidjerano, T. (2009). Community of inquiry as a theoretical framework to foster “epistemic engagement” and </a:t>
            </a:r>
            <a:endParaRPr sz="900">
              <a:solidFill>
                <a:srgbClr val="333333"/>
              </a:solidFill>
              <a:highlight>
                <a:srgbClr val="FFFFFF"/>
              </a:highlight>
              <a:latin typeface="Comic Sans MS"/>
              <a:ea typeface="Comic Sans MS"/>
              <a:cs typeface="Comic Sans MS"/>
              <a:sym typeface="Comic Sans MS"/>
            </a:endParaRPr>
          </a:p>
          <a:p>
            <a:pPr marL="914400" lvl="0" indent="0" algn="l" rtl="0">
              <a:spcBef>
                <a:spcPts val="200"/>
              </a:spcBef>
              <a:spcAft>
                <a:spcPts val="0"/>
              </a:spcAft>
              <a:buNone/>
            </a:pPr>
            <a:r>
              <a:rPr lang="en" sz="900">
                <a:solidFill>
                  <a:srgbClr val="333333"/>
                </a:solidFill>
                <a:highlight>
                  <a:srgbClr val="FFFFFF"/>
                </a:highlight>
                <a:latin typeface="Comic Sans MS"/>
                <a:ea typeface="Comic Sans MS"/>
                <a:cs typeface="Comic Sans MS"/>
                <a:sym typeface="Comic Sans MS"/>
              </a:rPr>
              <a:t>“cognitive presence” in online education. Computers &amp; Education, 52(3), 543-553. Elsevier Ltd. </a:t>
            </a:r>
            <a:r>
              <a:rPr lang="en" sz="900">
                <a:solidFill>
                  <a:srgbClr val="2168AF"/>
                </a:solidFill>
                <a:highlight>
                  <a:srgbClr val="FFFFFF"/>
                </a:highlight>
                <a:uFill>
                  <a:noFill/>
                </a:uFill>
                <a:latin typeface="Comic Sans MS"/>
                <a:ea typeface="Comic Sans MS"/>
                <a:cs typeface="Comic Sans MS"/>
                <a:sym typeface="Comic Sans MS"/>
                <a:hlinkClick r:id="rId7"/>
              </a:rPr>
              <a:t>https://www.learntechlib.org/p/66906/</a:t>
            </a:r>
            <a:r>
              <a:rPr lang="en" sz="900">
                <a:solidFill>
                  <a:srgbClr val="333333"/>
                </a:solidFill>
                <a:highlight>
                  <a:srgbClr val="FFFFFF"/>
                </a:highlight>
                <a:latin typeface="Comic Sans MS"/>
                <a:ea typeface="Comic Sans MS"/>
                <a:cs typeface="Comic Sans MS"/>
                <a:sym typeface="Comic Sans MS"/>
              </a:rPr>
              <a:t>.</a:t>
            </a:r>
            <a:endParaRPr sz="900">
              <a:solidFill>
                <a:srgbClr val="000000"/>
              </a:solidFill>
              <a:latin typeface="Comic Sans MS"/>
              <a:ea typeface="Comic Sans MS"/>
              <a:cs typeface="Comic Sans MS"/>
              <a:sym typeface="Comic Sans MS"/>
            </a:endParaRPr>
          </a:p>
          <a:p>
            <a:pPr marL="0" lvl="0" indent="0" algn="l" rtl="0">
              <a:spcBef>
                <a:spcPts val="20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p:cNvPicPr preferRelativeResize="0"/>
          <p:nvPr/>
        </p:nvPicPr>
        <p:blipFill>
          <a:blip r:embed="rId3">
            <a:alphaModFix/>
          </a:blip>
          <a:stretch>
            <a:fillRect/>
          </a:stretch>
        </p:blipFill>
        <p:spPr>
          <a:xfrm>
            <a:off x="5182600" y="1359501"/>
            <a:ext cx="2528227" cy="3371575"/>
          </a:xfrm>
          <a:prstGeom prst="rect">
            <a:avLst/>
          </a:prstGeom>
          <a:noFill/>
          <a:ln>
            <a:noFill/>
          </a:ln>
        </p:spPr>
      </p:pic>
      <p:sp>
        <p:nvSpPr>
          <p:cNvPr id="83" name="Google Shape;83;p15"/>
          <p:cNvSpPr txBox="1"/>
          <p:nvPr/>
        </p:nvSpPr>
        <p:spPr>
          <a:xfrm>
            <a:off x="438650" y="704725"/>
            <a:ext cx="3387600" cy="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chemeClr val="accent6"/>
                </a:solidFill>
                <a:latin typeface="Roboto"/>
                <a:ea typeface="Roboto"/>
                <a:cs typeface="Roboto"/>
                <a:sym typeface="Roboto"/>
              </a:rPr>
              <a:t>Ashford Students </a:t>
            </a:r>
            <a:endParaRPr/>
          </a:p>
        </p:txBody>
      </p:sp>
      <p:sp>
        <p:nvSpPr>
          <p:cNvPr id="84" name="Google Shape;84;p15"/>
          <p:cNvSpPr txBox="1">
            <a:spLocks noGrp="1"/>
          </p:cNvSpPr>
          <p:nvPr>
            <p:ph type="body" idx="1"/>
          </p:nvPr>
        </p:nvSpPr>
        <p:spPr>
          <a:xfrm>
            <a:off x="600475" y="1793625"/>
            <a:ext cx="4100100" cy="313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Fully online</a:t>
            </a:r>
            <a:endParaRPr/>
          </a:p>
          <a:p>
            <a:pPr marL="457200" lvl="0" indent="-342900" algn="l" rtl="0">
              <a:spcBef>
                <a:spcPts val="0"/>
              </a:spcBef>
              <a:spcAft>
                <a:spcPts val="0"/>
              </a:spcAft>
              <a:buSzPts val="1800"/>
              <a:buChar char="●"/>
            </a:pPr>
            <a:r>
              <a:rPr lang="en"/>
              <a:t>6 week grad courses</a:t>
            </a:r>
            <a:endParaRPr/>
          </a:p>
          <a:p>
            <a:pPr marL="457200" lvl="0" indent="-342900" algn="l" rtl="0">
              <a:spcBef>
                <a:spcPts val="0"/>
              </a:spcBef>
              <a:spcAft>
                <a:spcPts val="0"/>
              </a:spcAft>
              <a:buSzPts val="1800"/>
              <a:buChar char="●"/>
            </a:pPr>
            <a:r>
              <a:rPr lang="en"/>
              <a:t>Majority of students over 25</a:t>
            </a:r>
            <a:endParaRPr/>
          </a:p>
          <a:p>
            <a:pPr marL="457200" lvl="0" indent="-342900" algn="l" rtl="0">
              <a:spcBef>
                <a:spcPts val="0"/>
              </a:spcBef>
              <a:spcAft>
                <a:spcPts val="0"/>
              </a:spcAft>
              <a:buSzPts val="1800"/>
              <a:buChar char="●"/>
            </a:pPr>
            <a:r>
              <a:rPr lang="en"/>
              <a:t>Work 1-2 full-time jobs</a:t>
            </a:r>
            <a:endParaRPr/>
          </a:p>
          <a:p>
            <a:pPr marL="457200" lvl="0" indent="-342900" algn="l" rtl="0">
              <a:spcBef>
                <a:spcPts val="0"/>
              </a:spcBef>
              <a:spcAft>
                <a:spcPts val="0"/>
              </a:spcAft>
              <a:buSzPts val="1800"/>
              <a:buChar char="●"/>
            </a:pPr>
            <a:r>
              <a:rPr lang="en"/>
              <a:t>Single parents</a:t>
            </a:r>
            <a:endParaRPr/>
          </a:p>
          <a:p>
            <a:pPr marL="457200" lvl="0" indent="-342900" algn="l" rtl="0">
              <a:spcBef>
                <a:spcPts val="0"/>
              </a:spcBef>
              <a:spcAft>
                <a:spcPts val="0"/>
              </a:spcAft>
              <a:buSzPts val="1800"/>
              <a:buChar char="●"/>
            </a:pPr>
            <a:r>
              <a:rPr lang="en"/>
              <a:t>Variety of occupations: K-12 educators, trainers, military members/spouses, Head Start educators</a:t>
            </a:r>
            <a:endParaRPr/>
          </a:p>
          <a:p>
            <a:pPr marL="457200" lvl="0" indent="0" algn="l" rtl="0">
              <a:spcBef>
                <a:spcPts val="1600"/>
              </a:spcBef>
              <a:spcAft>
                <a:spcPts val="1600"/>
              </a:spcAft>
              <a:buNone/>
            </a:pPr>
            <a:endParaRPr/>
          </a:p>
        </p:txBody>
      </p:sp>
      <p:sp>
        <p:nvSpPr>
          <p:cNvPr id="85" name="Google Shape;85;p15"/>
          <p:cNvSpPr txBox="1"/>
          <p:nvPr/>
        </p:nvSpPr>
        <p:spPr>
          <a:xfrm>
            <a:off x="0" y="0"/>
            <a:ext cx="6031200" cy="9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80"/>
                </a:solidFill>
                <a:latin typeface="Roboto"/>
                <a:ea typeface="Roboto"/>
                <a:cs typeface="Roboto"/>
                <a:sym typeface="Roboto"/>
              </a:rPr>
              <a:t>Kelly Olson Stewart,</a:t>
            </a:r>
            <a:r>
              <a:rPr lang="en">
                <a:solidFill>
                  <a:srgbClr val="000080"/>
                </a:solidFill>
                <a:latin typeface="Roboto"/>
                <a:ea typeface="Roboto"/>
                <a:cs typeface="Roboto"/>
                <a:sym typeface="Roboto"/>
              </a:rPr>
              <a:t> </a:t>
            </a:r>
            <a:r>
              <a:rPr lang="en" sz="1800">
                <a:solidFill>
                  <a:srgbClr val="000080"/>
                </a:solidFill>
                <a:latin typeface="Roboto"/>
                <a:ea typeface="Roboto"/>
                <a:cs typeface="Roboto"/>
                <a:sym typeface="Roboto"/>
              </a:rPr>
              <a:t>Faculty Lead Ph.D. Education, </a:t>
            </a:r>
            <a:endParaRPr sz="1800">
              <a:solidFill>
                <a:srgbClr val="000080"/>
              </a:solidFill>
              <a:latin typeface="Roboto"/>
              <a:ea typeface="Roboto"/>
              <a:cs typeface="Roboto"/>
              <a:sym typeface="Roboto"/>
            </a:endParaRPr>
          </a:p>
          <a:p>
            <a:pPr marL="0" lvl="0" indent="0" algn="l" rtl="0">
              <a:spcBef>
                <a:spcPts val="0"/>
              </a:spcBef>
              <a:spcAft>
                <a:spcPts val="0"/>
              </a:spcAft>
              <a:buNone/>
            </a:pPr>
            <a:r>
              <a:rPr lang="en" sz="1200">
                <a:solidFill>
                  <a:srgbClr val="000080"/>
                </a:solidFill>
                <a:latin typeface="Roboto"/>
                <a:ea typeface="Roboto"/>
                <a:cs typeface="Roboto"/>
                <a:sym typeface="Roboto"/>
              </a:rPr>
              <a:t>Department of Education &amp; Liberal Arts, College of Arts &amp; Sciences </a:t>
            </a:r>
            <a:endParaRPr>
              <a:solidFill>
                <a:srgbClr val="000080"/>
              </a:solidFill>
            </a:endParaRPr>
          </a:p>
        </p:txBody>
      </p:sp>
      <p:pic>
        <p:nvPicPr>
          <p:cNvPr id="86" name="Google Shape;86;p15"/>
          <p:cNvPicPr preferRelativeResize="0"/>
          <p:nvPr/>
        </p:nvPicPr>
        <p:blipFill>
          <a:blip r:embed="rId4">
            <a:alphaModFix/>
          </a:blip>
          <a:stretch>
            <a:fillRect/>
          </a:stretch>
        </p:blipFill>
        <p:spPr>
          <a:xfrm>
            <a:off x="5396163" y="157631"/>
            <a:ext cx="1634275" cy="66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6"/>
          <p:cNvPicPr preferRelativeResize="0"/>
          <p:nvPr/>
        </p:nvPicPr>
        <p:blipFill>
          <a:blip r:embed="rId3">
            <a:alphaModFix/>
          </a:blip>
          <a:stretch>
            <a:fillRect/>
          </a:stretch>
        </p:blipFill>
        <p:spPr>
          <a:xfrm>
            <a:off x="806400" y="1853625"/>
            <a:ext cx="2047450" cy="1436250"/>
          </a:xfrm>
          <a:prstGeom prst="rect">
            <a:avLst/>
          </a:prstGeom>
          <a:noFill/>
          <a:ln>
            <a:noFill/>
          </a:ln>
        </p:spPr>
      </p:pic>
      <p:pic>
        <p:nvPicPr>
          <p:cNvPr id="92" name="Google Shape;92;p16"/>
          <p:cNvPicPr preferRelativeResize="0"/>
          <p:nvPr/>
        </p:nvPicPr>
        <p:blipFill>
          <a:blip r:embed="rId4">
            <a:alphaModFix/>
          </a:blip>
          <a:stretch>
            <a:fillRect/>
          </a:stretch>
        </p:blipFill>
        <p:spPr>
          <a:xfrm>
            <a:off x="6442175" y="3286675"/>
            <a:ext cx="2047450" cy="1362485"/>
          </a:xfrm>
          <a:prstGeom prst="rect">
            <a:avLst/>
          </a:prstGeom>
          <a:noFill/>
          <a:ln>
            <a:noFill/>
          </a:ln>
        </p:spPr>
      </p:pic>
      <p:pic>
        <p:nvPicPr>
          <p:cNvPr id="93" name="Google Shape;93;p16"/>
          <p:cNvPicPr preferRelativeResize="0"/>
          <p:nvPr/>
        </p:nvPicPr>
        <p:blipFill>
          <a:blip r:embed="rId5">
            <a:alphaModFix/>
          </a:blip>
          <a:stretch>
            <a:fillRect/>
          </a:stretch>
        </p:blipFill>
        <p:spPr>
          <a:xfrm>
            <a:off x="3433775" y="1383625"/>
            <a:ext cx="2428463" cy="33934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203875" y="372000"/>
            <a:ext cx="3073800" cy="110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chemeClr val="accent6"/>
                </a:solidFill>
              </a:rPr>
              <a:t>Community of Inquiry </a:t>
            </a:r>
            <a:endParaRPr sz="3600" b="1">
              <a:solidFill>
                <a:schemeClr val="accent6"/>
              </a:solidFill>
            </a:endParaRPr>
          </a:p>
        </p:txBody>
      </p:sp>
      <p:pic>
        <p:nvPicPr>
          <p:cNvPr id="99" name="Google Shape;99;p17"/>
          <p:cNvPicPr preferRelativeResize="0"/>
          <p:nvPr/>
        </p:nvPicPr>
        <p:blipFill>
          <a:blip r:embed="rId3">
            <a:alphaModFix/>
          </a:blip>
          <a:stretch>
            <a:fillRect/>
          </a:stretch>
        </p:blipFill>
        <p:spPr>
          <a:xfrm>
            <a:off x="3277675" y="478200"/>
            <a:ext cx="5637450" cy="4251900"/>
          </a:xfrm>
          <a:prstGeom prst="rect">
            <a:avLst/>
          </a:prstGeom>
          <a:noFill/>
          <a:ln w="76200" cap="flat" cmpd="sng">
            <a:solidFill>
              <a:srgbClr val="595959"/>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6"/>
                </a:solidFill>
              </a:rPr>
              <a:t>Social Emotional Learning </a:t>
            </a:r>
            <a:endParaRPr b="1">
              <a:solidFill>
                <a:schemeClr val="accent6"/>
              </a:solidFill>
            </a:endParaRPr>
          </a:p>
        </p:txBody>
      </p:sp>
      <p:sp>
        <p:nvSpPr>
          <p:cNvPr id="105" name="Google Shape;105;p18"/>
          <p:cNvSpPr txBox="1"/>
          <p:nvPr/>
        </p:nvSpPr>
        <p:spPr>
          <a:xfrm>
            <a:off x="390100" y="1964925"/>
            <a:ext cx="3539700" cy="476700"/>
          </a:xfrm>
          <a:prstGeom prst="rect">
            <a:avLst/>
          </a:prstGeom>
          <a:solidFill>
            <a:srgbClr val="E6913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Roboto"/>
                <a:ea typeface="Roboto"/>
                <a:cs typeface="Roboto"/>
                <a:sym typeface="Roboto"/>
              </a:rPr>
              <a:t>SELF-AWARENESS</a:t>
            </a:r>
            <a:endParaRPr sz="2400" b="1">
              <a:latin typeface="Roboto"/>
              <a:ea typeface="Roboto"/>
              <a:cs typeface="Roboto"/>
              <a:sym typeface="Roboto"/>
            </a:endParaRPr>
          </a:p>
        </p:txBody>
      </p:sp>
      <p:sp>
        <p:nvSpPr>
          <p:cNvPr id="106" name="Google Shape;106;p18"/>
          <p:cNvSpPr txBox="1"/>
          <p:nvPr/>
        </p:nvSpPr>
        <p:spPr>
          <a:xfrm>
            <a:off x="390100" y="2571750"/>
            <a:ext cx="3539700" cy="476700"/>
          </a:xfrm>
          <a:prstGeom prst="rect">
            <a:avLst/>
          </a:prstGeom>
          <a:solidFill>
            <a:srgbClr val="E6913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Roboto"/>
                <a:ea typeface="Roboto"/>
                <a:cs typeface="Roboto"/>
                <a:sym typeface="Roboto"/>
              </a:rPr>
              <a:t>SELF-MANAGEMENT</a:t>
            </a:r>
            <a:endParaRPr sz="2400" b="1">
              <a:latin typeface="Roboto"/>
              <a:ea typeface="Roboto"/>
              <a:cs typeface="Roboto"/>
              <a:sym typeface="Roboto"/>
            </a:endParaRPr>
          </a:p>
        </p:txBody>
      </p:sp>
      <p:sp>
        <p:nvSpPr>
          <p:cNvPr id="107" name="Google Shape;107;p18"/>
          <p:cNvSpPr txBox="1"/>
          <p:nvPr/>
        </p:nvSpPr>
        <p:spPr>
          <a:xfrm>
            <a:off x="390100" y="3178575"/>
            <a:ext cx="3539700" cy="476700"/>
          </a:xfrm>
          <a:prstGeom prst="rect">
            <a:avLst/>
          </a:prstGeom>
          <a:solidFill>
            <a:srgbClr val="93C47D"/>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Roboto"/>
                <a:ea typeface="Roboto"/>
                <a:cs typeface="Roboto"/>
                <a:sym typeface="Roboto"/>
              </a:rPr>
              <a:t>SOCIAL-AWARENESS</a:t>
            </a:r>
            <a:endParaRPr sz="2400" b="1">
              <a:latin typeface="Roboto"/>
              <a:ea typeface="Roboto"/>
              <a:cs typeface="Roboto"/>
              <a:sym typeface="Roboto"/>
            </a:endParaRPr>
          </a:p>
        </p:txBody>
      </p:sp>
      <p:sp>
        <p:nvSpPr>
          <p:cNvPr id="108" name="Google Shape;108;p18"/>
          <p:cNvSpPr txBox="1"/>
          <p:nvPr/>
        </p:nvSpPr>
        <p:spPr>
          <a:xfrm>
            <a:off x="390100" y="3785400"/>
            <a:ext cx="3539700" cy="476700"/>
          </a:xfrm>
          <a:prstGeom prst="rect">
            <a:avLst/>
          </a:prstGeom>
          <a:solidFill>
            <a:srgbClr val="93C47D"/>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Roboto"/>
                <a:ea typeface="Roboto"/>
                <a:cs typeface="Roboto"/>
                <a:sym typeface="Roboto"/>
              </a:rPr>
              <a:t>RELATIONSHIP SKILLS</a:t>
            </a:r>
            <a:endParaRPr sz="2400" b="1">
              <a:latin typeface="Roboto"/>
              <a:ea typeface="Roboto"/>
              <a:cs typeface="Roboto"/>
              <a:sym typeface="Roboto"/>
            </a:endParaRPr>
          </a:p>
        </p:txBody>
      </p:sp>
      <p:sp>
        <p:nvSpPr>
          <p:cNvPr id="109" name="Google Shape;109;p18"/>
          <p:cNvSpPr txBox="1"/>
          <p:nvPr/>
        </p:nvSpPr>
        <p:spPr>
          <a:xfrm>
            <a:off x="390100" y="4452775"/>
            <a:ext cx="4926900" cy="476700"/>
          </a:xfrm>
          <a:prstGeom prst="rect">
            <a:avLst/>
          </a:prstGeom>
          <a:solidFill>
            <a:srgbClr val="FFD96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Roboto"/>
                <a:ea typeface="Roboto"/>
                <a:cs typeface="Roboto"/>
                <a:sym typeface="Roboto"/>
              </a:rPr>
              <a:t>RESPONSIBLE DECISION-MAKING</a:t>
            </a:r>
            <a:endParaRPr sz="2400" b="1">
              <a:latin typeface="Roboto"/>
              <a:ea typeface="Roboto"/>
              <a:cs typeface="Roboto"/>
              <a:sym typeface="Roboto"/>
            </a:endParaRPr>
          </a:p>
        </p:txBody>
      </p:sp>
      <p:pic>
        <p:nvPicPr>
          <p:cNvPr id="110" name="Google Shape;110;p18"/>
          <p:cNvPicPr preferRelativeResize="0"/>
          <p:nvPr/>
        </p:nvPicPr>
        <p:blipFill rotWithShape="1">
          <a:blip r:embed="rId3">
            <a:alphaModFix/>
          </a:blip>
          <a:srcRect l="8739" r="9966"/>
          <a:stretch/>
        </p:blipFill>
        <p:spPr>
          <a:xfrm>
            <a:off x="5540675" y="1968850"/>
            <a:ext cx="3153326" cy="28961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9"/>
          <p:cNvPicPr preferRelativeResize="0"/>
          <p:nvPr/>
        </p:nvPicPr>
        <p:blipFill>
          <a:blip r:embed="rId3">
            <a:alphaModFix/>
          </a:blip>
          <a:stretch>
            <a:fillRect/>
          </a:stretch>
        </p:blipFill>
        <p:spPr>
          <a:xfrm>
            <a:off x="1294534" y="13"/>
            <a:ext cx="6554931" cy="5143499"/>
          </a:xfrm>
          <a:prstGeom prst="rect">
            <a:avLst/>
          </a:prstGeom>
          <a:noFill/>
          <a:ln>
            <a:noFill/>
          </a:ln>
        </p:spPr>
      </p:pic>
      <p:pic>
        <p:nvPicPr>
          <p:cNvPr id="116" name="Google Shape;116;p19"/>
          <p:cNvPicPr preferRelativeResize="0"/>
          <p:nvPr/>
        </p:nvPicPr>
        <p:blipFill rotWithShape="1">
          <a:blip r:embed="rId4">
            <a:alphaModFix/>
          </a:blip>
          <a:srcRect l="8739" r="9966"/>
          <a:stretch/>
        </p:blipFill>
        <p:spPr>
          <a:xfrm>
            <a:off x="3706450" y="1616750"/>
            <a:ext cx="1857373" cy="18378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210050" y="51917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6"/>
                </a:solidFill>
              </a:rPr>
              <a:t>Strategies for COI &amp; SEL</a:t>
            </a:r>
            <a:endParaRPr b="1"/>
          </a:p>
        </p:txBody>
      </p:sp>
      <p:pic>
        <p:nvPicPr>
          <p:cNvPr id="122" name="Google Shape;122;p20"/>
          <p:cNvPicPr preferRelativeResize="0"/>
          <p:nvPr/>
        </p:nvPicPr>
        <p:blipFill>
          <a:blip r:embed="rId3">
            <a:alphaModFix/>
          </a:blip>
          <a:stretch>
            <a:fillRect/>
          </a:stretch>
        </p:blipFill>
        <p:spPr>
          <a:xfrm>
            <a:off x="2129975" y="2050950"/>
            <a:ext cx="4884050" cy="2386700"/>
          </a:xfrm>
          <a:prstGeom prst="rect">
            <a:avLst/>
          </a:prstGeom>
          <a:noFill/>
          <a:ln w="9525" cap="flat" cmpd="sng">
            <a:solidFill>
              <a:srgbClr val="00008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460950" y="36055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accent6"/>
                </a:solidFill>
              </a:rPr>
              <a:t>Teacher Presence - Mix It Up  </a:t>
            </a:r>
            <a:endParaRPr b="1">
              <a:solidFill>
                <a:schemeClr val="accent6"/>
              </a:solidFill>
            </a:endParaRPr>
          </a:p>
        </p:txBody>
      </p:sp>
      <p:pic>
        <p:nvPicPr>
          <p:cNvPr id="128" name="Google Shape;128;p21"/>
          <p:cNvPicPr preferRelativeResize="0"/>
          <p:nvPr/>
        </p:nvPicPr>
        <p:blipFill>
          <a:blip r:embed="rId3">
            <a:alphaModFix/>
          </a:blip>
          <a:stretch>
            <a:fillRect/>
          </a:stretch>
        </p:blipFill>
        <p:spPr>
          <a:xfrm>
            <a:off x="1109850" y="1622125"/>
            <a:ext cx="7135281" cy="333227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1347</Words>
  <Application>Microsoft Macintosh PowerPoint</Application>
  <PresentationFormat>On-screen Show (16:9)</PresentationFormat>
  <Paragraphs>85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Comic Sans MS</vt:lpstr>
      <vt:lpstr>Roboto</vt:lpstr>
      <vt:lpstr>Arial</vt:lpstr>
      <vt:lpstr>Helvetica Neue</vt:lpstr>
      <vt:lpstr>Material</vt:lpstr>
      <vt:lpstr>Making Meaningful Connections</vt:lpstr>
      <vt:lpstr>Shippensburg Students </vt:lpstr>
      <vt:lpstr>PowerPoint Presentation</vt:lpstr>
      <vt:lpstr>PowerPoint Presentation</vt:lpstr>
      <vt:lpstr>Community of Inquiry </vt:lpstr>
      <vt:lpstr>Social Emotional Learning </vt:lpstr>
      <vt:lpstr>PowerPoint Presentation</vt:lpstr>
      <vt:lpstr>Strategies for COI &amp; SEL</vt:lpstr>
      <vt:lpstr>Teacher Presence - Mix It Up  </vt:lpstr>
      <vt:lpstr>Teacher Presence - Video Check In </vt:lpstr>
      <vt:lpstr>Learner Presence  - Tiny TED Talk</vt:lpstr>
      <vt:lpstr>PowerPoint Presentation</vt:lpstr>
      <vt:lpstr>Cognitive Presence - Leader Life Card </vt:lpstr>
      <vt:lpstr>Cognitive Presence - Guided Response Structure</vt:lpstr>
      <vt:lpstr>Cognitive Presence - Guided Response Structure</vt:lpstr>
      <vt:lpstr>Social Presence - Non-Linguistic Representation</vt:lpstr>
      <vt:lpstr>Social Presence - Zoom</vt:lpstr>
      <vt:lpstr>PowerPoint Presentation</vt:lpstr>
      <vt:lpstr>Questions/Thoughts</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Meaningful Connections</dc:title>
  <cp:lastModifiedBy>Microsoft Office User</cp:lastModifiedBy>
  <cp:revision>1</cp:revision>
  <dcterms:modified xsi:type="dcterms:W3CDTF">2020-03-01T19:35:56Z</dcterms:modified>
</cp:coreProperties>
</file>