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61" r:id="rId3"/>
    <p:sldId id="309" r:id="rId4"/>
    <p:sldId id="312" r:id="rId5"/>
    <p:sldId id="360" r:id="rId6"/>
    <p:sldId id="260" r:id="rId7"/>
    <p:sldId id="264" r:id="rId8"/>
    <p:sldId id="362" r:id="rId9"/>
    <p:sldId id="261" r:id="rId10"/>
    <p:sldId id="265" r:id="rId11"/>
    <p:sldId id="363" r:id="rId12"/>
    <p:sldId id="357" r:id="rId13"/>
    <p:sldId id="313" r:id="rId14"/>
    <p:sldId id="262" r:id="rId15"/>
    <p:sldId id="257" r:id="rId16"/>
    <p:sldId id="258" r:id="rId17"/>
    <p:sldId id="269" r:id="rId18"/>
    <p:sldId id="273" r:id="rId19"/>
    <p:sldId id="356" r:id="rId20"/>
    <p:sldId id="263" r:id="rId21"/>
    <p:sldId id="358" r:id="rId22"/>
    <p:sldId id="351" r:id="rId23"/>
    <p:sldId id="364" r:id="rId24"/>
    <p:sldId id="266" r:id="rId25"/>
    <p:sldId id="259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y Jo Hartman" initials="MJH" lastIdx="1" clrIdx="0">
    <p:extLst>
      <p:ext uri="{19B8F6BF-5375-455C-9EA6-DF929625EA0E}">
        <p15:presenceInfo xmlns:p15="http://schemas.microsoft.com/office/powerpoint/2012/main" userId="61376fad98e8872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0212" autoAdjust="0"/>
  </p:normalViewPr>
  <p:slideViewPr>
    <p:cSldViewPr snapToGrid="0">
      <p:cViewPr varScale="1">
        <p:scale>
          <a:sx n="73" d="100"/>
          <a:sy n="73" d="100"/>
        </p:scale>
        <p:origin x="102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00" d="100"/>
          <a:sy n="100" d="100"/>
        </p:scale>
        <p:origin x="2400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27T22:14:08.854" idx="1">
    <p:pos x="7680" y="2015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82146B-A888-4875-BCC4-8FB8BB63B74F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9276B-A3A3-420C-BCAF-9E8D4FCC73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49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18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46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40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522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42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298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1106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917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667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569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120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538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632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30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6138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9982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379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2223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103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8519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341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62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1144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475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0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29276B-A3A3-420C-BCAF-9E8D4FCC733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438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EF82-BB99-4F50-9E8C-4E15435B4BE5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0352-7648-47C6-864A-6A5245D6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81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EF82-BB99-4F50-9E8C-4E15435B4BE5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0352-7648-47C6-864A-6A5245D6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271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EF82-BB99-4F50-9E8C-4E15435B4BE5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0352-7648-47C6-864A-6A5245D6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3710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26CCDC-3057-A845-8B73-831E010D3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99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EF82-BB99-4F50-9E8C-4E15435B4BE5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0352-7648-47C6-864A-6A5245D6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353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EF82-BB99-4F50-9E8C-4E15435B4BE5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0352-7648-47C6-864A-6A5245D6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17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EF82-BB99-4F50-9E8C-4E15435B4BE5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0352-7648-47C6-864A-6A5245D6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55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EF82-BB99-4F50-9E8C-4E15435B4BE5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0352-7648-47C6-864A-6A5245D6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5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EF82-BB99-4F50-9E8C-4E15435B4BE5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0352-7648-47C6-864A-6A5245D6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8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EF82-BB99-4F50-9E8C-4E15435B4BE5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0352-7648-47C6-864A-6A5245D6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39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EF82-BB99-4F50-9E8C-4E15435B4BE5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0352-7648-47C6-864A-6A5245D6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58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EEF82-BB99-4F50-9E8C-4E15435B4BE5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F0352-7648-47C6-864A-6A5245D6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951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EEF82-BB99-4F50-9E8C-4E15435B4BE5}" type="datetimeFigureOut">
              <a:rPr lang="en-US" smtClean="0"/>
              <a:t>3/3/2020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4F0352-7648-47C6-864A-6A5245D621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893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comments" Target="../comments/commen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rubistar.4teachers.org/index.php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mhartman@stmartin.edu" TargetMode="Externa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8076" y="654522"/>
            <a:ext cx="11270865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Re-evaluate and re-energize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 your teaching: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Your students will benefit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4000" b="1" dirty="0">
                <a:solidFill>
                  <a:srgbClr val="0070C0"/>
                </a:solidFill>
              </a:rPr>
              <a:t>(and so will you)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84180" y="3705863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Mary Jo Hartman, Ph.D.</a:t>
            </a:r>
          </a:p>
          <a:p>
            <a:r>
              <a:rPr lang="en-US" dirty="0"/>
              <a:t>Associate Professor of Biology</a:t>
            </a:r>
          </a:p>
          <a:p>
            <a:r>
              <a:rPr lang="en-US" dirty="0"/>
              <a:t>Saint Martin’s University</a:t>
            </a:r>
          </a:p>
          <a:p>
            <a:r>
              <a:rPr lang="en-US" dirty="0"/>
              <a:t>Lacey, WA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FDBB70-79A7-4C39-AB59-1D3DC60700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872" y="6025366"/>
            <a:ext cx="4976128" cy="832633"/>
          </a:xfrm>
          <a:prstGeom prst="rect">
            <a:avLst/>
          </a:prstGeom>
        </p:spPr>
      </p:pic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393041B2-277F-447E-835A-1C1AA3ED1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152137"/>
            <a:ext cx="5685491" cy="3705863"/>
          </a:xfrm>
          <a:prstGeom prst="rect">
            <a:avLst/>
          </a:prstGeom>
        </p:spPr>
      </p:pic>
      <p:pic>
        <p:nvPicPr>
          <p:cNvPr id="8" name="Picture 7" descr="LogoBanner.png">
            <a:extLst>
              <a:ext uri="{FF2B5EF4-FFF2-40B4-BE49-F238E27FC236}">
                <a16:creationId xmlns:a16="http://schemas.microsoft.com/office/drawing/2014/main" id="{72621128-672E-4646-8DAA-783D05996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72" y="0"/>
            <a:ext cx="3004290" cy="157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708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A9963-1021-405C-9ABE-87B1A9485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40" y="157479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Additions to the textbook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640EC0-3E3D-49DB-8F93-29EEE2D58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31" y="1803189"/>
            <a:ext cx="3155068" cy="4732602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7367A6-B964-455C-97CB-266841F432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98" y="1506273"/>
            <a:ext cx="3175662" cy="5081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5E30611-7F18-4192-99B1-9D7C168B87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929" y="2130007"/>
            <a:ext cx="2803114" cy="41829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DD6EF7-566B-42C0-9D65-60B3D4651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213" y="1954911"/>
            <a:ext cx="2898202" cy="4358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526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FD436C-42F1-4B8E-8AAA-61DEBFB68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Podcasts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02151E7-CB10-4332-9642-78292409DA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9225"/>
            <a:ext cx="10515600" cy="4351338"/>
          </a:xfrm>
        </p:spPr>
        <p:txBody>
          <a:bodyPr/>
          <a:lstStyle/>
          <a:p>
            <a:r>
              <a:rPr lang="en-US" dirty="0"/>
              <a:t>Ideas &amp; Inspiration</a:t>
            </a:r>
          </a:p>
          <a:p>
            <a:r>
              <a:rPr lang="en-US" dirty="0"/>
              <a:t>Assignments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02708-3132-484E-BEFD-49AF10B471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645" y="3335540"/>
            <a:ext cx="3270776" cy="33458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6EFE4A-E29F-4D23-B55F-518A04512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0433" y="169552"/>
            <a:ext cx="6931757" cy="30422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5285E7-7D0B-4AC2-A456-8BE4EB996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172" y="3554607"/>
            <a:ext cx="2938268" cy="29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89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DD180-010D-4FC9-B66C-B11A9EDBF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Ecologies – the card game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19D66C-129A-40F8-90FB-F6AE95652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130" y="1058861"/>
            <a:ext cx="4967605" cy="4967605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F9C939E-9803-48E0-9CB2-A475B2F04A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82908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5637185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8240" y="66820"/>
            <a:ext cx="9875520" cy="747828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Jeopardy for review or quiz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CCDC-3057-A845-8B73-831E010D3BA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FDD32D-37D2-4009-8E92-A497438F7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953" y="856730"/>
            <a:ext cx="8290669" cy="601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7197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Substantial changes in my teaching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22400"/>
            <a:ext cx="10515600" cy="5273039"/>
          </a:xfrm>
        </p:spPr>
        <p:txBody>
          <a:bodyPr>
            <a:normAutofit/>
          </a:bodyPr>
          <a:lstStyle/>
          <a:p>
            <a:r>
              <a:rPr lang="en-US" dirty="0"/>
              <a:t>Use more active learning strategies in the classroom</a:t>
            </a:r>
          </a:p>
          <a:p>
            <a:r>
              <a:rPr lang="en-US" dirty="0"/>
              <a:t>Team-teaching with a colleague from your own department (semester or a day)</a:t>
            </a:r>
          </a:p>
          <a:p>
            <a:r>
              <a:rPr lang="en-US" dirty="0"/>
              <a:t>Team-teaching with a colleague from a different department than your own (semester or a day)</a:t>
            </a:r>
          </a:p>
          <a:p>
            <a:r>
              <a:rPr lang="en-US" dirty="0"/>
              <a:t>Exchange day – trade a day teaching with another colleague</a:t>
            </a:r>
          </a:p>
          <a:p>
            <a:r>
              <a:rPr lang="en-US" dirty="0"/>
              <a:t>Have students teach a specific concept to each other or to the class</a:t>
            </a:r>
          </a:p>
          <a:p>
            <a:r>
              <a:rPr lang="en-US" dirty="0"/>
              <a:t>Design an entirely different course that addresses a topic that was lacking in your department’s curriculum</a:t>
            </a:r>
          </a:p>
          <a:p>
            <a:r>
              <a:rPr lang="en-US" dirty="0"/>
              <a:t>Offering a special topics course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67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Design a new course!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Biostatistics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Cheats and Deceits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1545" y="1093077"/>
            <a:ext cx="3797469" cy="56734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6610" y="1446322"/>
            <a:ext cx="3894466" cy="515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43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Writing in a biology classroom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sz="3200" b="1" dirty="0">
                <a:solidFill>
                  <a:srgbClr val="0070C0"/>
                </a:solidFill>
              </a:rPr>
              <a:t>(students are no longer surprised)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20616"/>
          </a:xfrm>
        </p:spPr>
        <p:txBody>
          <a:bodyPr>
            <a:normAutofit/>
          </a:bodyPr>
          <a:lstStyle/>
          <a:p>
            <a:r>
              <a:rPr lang="en-US" dirty="0"/>
              <a:t>Practice essay questions in class</a:t>
            </a:r>
          </a:p>
          <a:p>
            <a:r>
              <a:rPr lang="en-US" dirty="0"/>
              <a:t>In-class informal writing assignments (low stakes)</a:t>
            </a:r>
          </a:p>
          <a:p>
            <a:r>
              <a:rPr lang="en-US" dirty="0"/>
              <a:t>Have students write partial lab reports focusing only on one segment of the report</a:t>
            </a:r>
          </a:p>
          <a:p>
            <a:pPr lvl="1"/>
            <a:r>
              <a:rPr lang="en-US" dirty="0"/>
              <a:t>(introduction, methods, results, or discussion)</a:t>
            </a:r>
          </a:p>
          <a:p>
            <a:r>
              <a:rPr lang="en-US" dirty="0"/>
              <a:t>Writing a full lab report w/ all parts</a:t>
            </a:r>
          </a:p>
          <a:p>
            <a:r>
              <a:rPr lang="en-US" dirty="0"/>
              <a:t>Have students peer review lab reports</a:t>
            </a:r>
          </a:p>
          <a:p>
            <a:r>
              <a:rPr lang="en-US" dirty="0"/>
              <a:t>Critiquing a journal article</a:t>
            </a:r>
          </a:p>
          <a:p>
            <a:r>
              <a:rPr lang="en-US" dirty="0"/>
              <a:t>Write a “Dear Abby” letter or a Tinder ad as an invertebrate</a:t>
            </a:r>
          </a:p>
          <a:p>
            <a:r>
              <a:rPr lang="en-US" dirty="0"/>
              <a:t>Write an invertebrate haiku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7576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CCDC-3057-A845-8B73-831E010D3BA8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AA0043-8D22-48D1-94B2-9250DB8050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950" y="823513"/>
            <a:ext cx="6107050" cy="45983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8E924D-302D-407A-A780-0FDAEE4B6EB8}"/>
              </a:ext>
            </a:extLst>
          </p:cNvPr>
          <p:cNvSpPr txBox="1"/>
          <p:nvPr/>
        </p:nvSpPr>
        <p:spPr>
          <a:xfrm>
            <a:off x="515838" y="1312219"/>
            <a:ext cx="6020754" cy="385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40" b="1" dirty="0">
                <a:solidFill>
                  <a:schemeClr val="accent1">
                    <a:lumMod val="75000"/>
                  </a:schemeClr>
                </a:solidFill>
              </a:rPr>
              <a:t>Haiku</a:t>
            </a:r>
          </a:p>
          <a:p>
            <a:endParaRPr lang="en-US" sz="3360" dirty="0"/>
          </a:p>
          <a:p>
            <a:r>
              <a:rPr lang="en-US" sz="4320" u="sng" dirty="0"/>
              <a:t>Phylum Porifera</a:t>
            </a:r>
          </a:p>
          <a:p>
            <a:r>
              <a:rPr lang="en-US" sz="4320" dirty="0"/>
              <a:t>Porifera sponge</a:t>
            </a:r>
          </a:p>
          <a:p>
            <a:r>
              <a:rPr lang="en-US" sz="4320" dirty="0"/>
              <a:t>Choanocytes filter food</a:t>
            </a:r>
          </a:p>
          <a:p>
            <a:r>
              <a:rPr lang="en-US" sz="4320" dirty="0"/>
              <a:t>Marine snow foodie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032" y="6260046"/>
            <a:ext cx="2275273" cy="55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7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CCDC-3057-A845-8B73-831E010D3BA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CE7F31-9150-4E6F-8AA1-1CBA8F522C08}"/>
              </a:ext>
            </a:extLst>
          </p:cNvPr>
          <p:cNvSpPr txBox="1"/>
          <p:nvPr/>
        </p:nvSpPr>
        <p:spPr>
          <a:xfrm>
            <a:off x="757494" y="308165"/>
            <a:ext cx="10510034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60" b="1" dirty="0">
                <a:solidFill>
                  <a:schemeClr val="accent1">
                    <a:lumMod val="75000"/>
                  </a:schemeClr>
                </a:solidFill>
              </a:rPr>
              <a:t>Dear Abby letter written by a student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075" y="6183763"/>
            <a:ext cx="2897664" cy="710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04" y="996944"/>
            <a:ext cx="10485684" cy="529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10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CCDC-3057-A845-8B73-831E010D3BA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BCE7F31-9150-4E6F-8AA1-1CBA8F522C08}"/>
              </a:ext>
            </a:extLst>
          </p:cNvPr>
          <p:cNvSpPr txBox="1"/>
          <p:nvPr/>
        </p:nvSpPr>
        <p:spPr>
          <a:xfrm>
            <a:off x="7300480" y="1934828"/>
            <a:ext cx="428192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60" b="1" dirty="0">
                <a:solidFill>
                  <a:schemeClr val="accent1">
                    <a:lumMod val="75000"/>
                  </a:schemeClr>
                </a:solidFill>
              </a:rPr>
              <a:t>Tinder ad for invertebrates written by a student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6147701"/>
            <a:ext cx="2897664" cy="710299"/>
          </a:xfrm>
          <a:prstGeom prst="rect">
            <a:avLst/>
          </a:prstGeom>
        </p:spPr>
      </p:pic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9B88097C-EED1-46F4-B708-0D7B419F69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773" y="1"/>
            <a:ext cx="7041707" cy="675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696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D7A24-A95F-4223-A83E-04421EFDE3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66413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First - Create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C548A-CB2E-47E9-A46A-B61C147BF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080" y="995946"/>
            <a:ext cx="11958320" cy="4351338"/>
          </a:xfrm>
        </p:spPr>
        <p:txBody>
          <a:bodyPr/>
          <a:lstStyle/>
          <a:p>
            <a:r>
              <a:rPr lang="en-US" dirty="0"/>
              <a:t>Please introduce yourself to the person right/left/in front of and/or behind you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Share with them your name (if you are comfortable with that)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Share with them your discipline (if you are comfortable with that)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Share with them your spirit animal (if you are comfortable with that)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51FC56-229D-4FE6-93D6-422BBA9F85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6739" y="3891280"/>
            <a:ext cx="4145280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02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E5BC8-C9AB-40DE-8C01-9B2823C18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Grading….the lab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DDA759-63FF-4042-A4EA-7383132EF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47895"/>
          </a:xfrm>
        </p:spPr>
        <p:txBody>
          <a:bodyPr>
            <a:normAutofit/>
          </a:bodyPr>
          <a:lstStyle/>
          <a:p>
            <a:r>
              <a:rPr lang="en-US" dirty="0"/>
              <a:t>Shift from “editing-oriented” comments on papers to “revision-oriented” comments (Bean, 2011)</a:t>
            </a:r>
          </a:p>
          <a:p>
            <a:endParaRPr lang="en-US" dirty="0"/>
          </a:p>
          <a:p>
            <a:r>
              <a:rPr lang="en-US" dirty="0"/>
              <a:t>The importance of grading rubrics</a:t>
            </a:r>
          </a:p>
          <a:p>
            <a:endParaRPr lang="en-US" dirty="0"/>
          </a:p>
          <a:p>
            <a:r>
              <a:rPr lang="en-US" b="1" dirty="0" err="1"/>
              <a:t>RubiStar</a:t>
            </a:r>
            <a:r>
              <a:rPr lang="en-US" dirty="0"/>
              <a:t> is a free tool to help teachers create quality rubrics.</a:t>
            </a:r>
          </a:p>
          <a:p>
            <a:endParaRPr lang="en-US" dirty="0"/>
          </a:p>
          <a:p>
            <a:r>
              <a:rPr lang="en-US" dirty="0">
                <a:hlinkClick r:id="rId3"/>
              </a:rPr>
              <a:t>http://rubistar.4teachers.org/index.php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126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ED07DC-1FE2-41CE-9A8F-2F7276A6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7708"/>
            <a:ext cx="6993820" cy="62825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CF9099-0EF1-4A98-B6EB-91D6E2310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375" y="2067083"/>
            <a:ext cx="6104585" cy="315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716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433" y="-405401"/>
            <a:ext cx="3735817" cy="1470025"/>
          </a:xfrm>
          <a:noFill/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Field Trips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CCDC-3057-A845-8B73-831E010D3BA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6" name="Picture 5" descr="https://assets.simpleviewinc.com/simpleview/image/upload/c_fill,h_600,q_75,w_1280/v1/clients/olympia/Lacey_City_Page_Nav_84e05fdd-9a87-4562-b0e5-c4af50e36aa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6" y="1114941"/>
            <a:ext cx="5379532" cy="2690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268" y="-311064"/>
            <a:ext cx="5410343" cy="40577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21" y="3652355"/>
            <a:ext cx="4053042" cy="32690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696" y="3211539"/>
            <a:ext cx="5098356" cy="370987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3426" y="3652356"/>
            <a:ext cx="3210884" cy="24081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9BC5D0-9334-4C91-856F-F3092180258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948" y="6147701"/>
            <a:ext cx="2897664" cy="71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61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53B5-EC44-40B6-9602-B90790562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Teaching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74F2B3-932F-4A66-A227-4C89EF4FC2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Primary goal is teaching students</a:t>
            </a:r>
          </a:p>
          <a:p>
            <a:endParaRPr lang="en-US" dirty="0"/>
          </a:p>
          <a:p>
            <a:r>
              <a:rPr lang="en-US" dirty="0"/>
              <a:t>Help them develop a life-long interest in biology far beyond the classroom</a:t>
            </a:r>
          </a:p>
          <a:p>
            <a:endParaRPr lang="en-US" dirty="0"/>
          </a:p>
          <a:p>
            <a:r>
              <a:rPr lang="en-US" dirty="0"/>
              <a:t>Want to make a positive difference in my students’ lives</a:t>
            </a:r>
          </a:p>
          <a:p>
            <a:endParaRPr lang="en-US" dirty="0"/>
          </a:p>
          <a:p>
            <a:r>
              <a:rPr lang="en-US" dirty="0"/>
              <a:t>Help them to develop a deeper understanding and appreciation of the natural world, regardless of the career they pursue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2CDBC5-4A10-4F02-A994-B4532A220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414" y="94501"/>
            <a:ext cx="3656943" cy="248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0990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52195-6314-4373-A2E0-FAEACB24C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Adapted from Confucius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DDDBEB-3533-4971-BAFC-CAB1CE67A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7120"/>
            <a:ext cx="10515600" cy="5527039"/>
          </a:xfrm>
        </p:spPr>
        <p:txBody>
          <a:bodyPr>
            <a:normAutofit fontScale="77500" lnSpcReduction="20000"/>
          </a:bodyPr>
          <a:lstStyle/>
          <a:p>
            <a:r>
              <a:rPr lang="en-US" sz="4000" dirty="0"/>
              <a:t>When I just hear it, I forget.</a:t>
            </a:r>
          </a:p>
          <a:p>
            <a:endParaRPr lang="en-US" sz="4000" dirty="0"/>
          </a:p>
          <a:p>
            <a:r>
              <a:rPr lang="en-US" sz="4000" dirty="0"/>
              <a:t>When I hear and see it, I remember a little.</a:t>
            </a:r>
          </a:p>
          <a:p>
            <a:endParaRPr lang="en-US" sz="4000" dirty="0"/>
          </a:p>
          <a:p>
            <a:r>
              <a:rPr lang="en-US" sz="4000" dirty="0"/>
              <a:t>When I hear, see, and ask questions about it or discuss it with someone else, I begin to understand.</a:t>
            </a:r>
          </a:p>
          <a:p>
            <a:endParaRPr lang="en-US" sz="4000" dirty="0"/>
          </a:p>
          <a:p>
            <a:r>
              <a:rPr lang="en-US" sz="4000" dirty="0"/>
              <a:t>When I hear, see, discuss, and do it, it allows me to acquire knowledge and skill.</a:t>
            </a:r>
          </a:p>
          <a:p>
            <a:endParaRPr lang="en-US" sz="4000" dirty="0"/>
          </a:p>
          <a:p>
            <a:r>
              <a:rPr lang="en-US" sz="4000" dirty="0"/>
              <a:t>When I teach it to another, I start to master the topic.</a:t>
            </a:r>
          </a:p>
          <a:p>
            <a:pPr marL="1371600" lvl="3" indent="0">
              <a:buNone/>
            </a:pPr>
            <a:endParaRPr lang="en-US" sz="4000" dirty="0"/>
          </a:p>
          <a:p>
            <a:pPr marL="1371600" lvl="3" indent="0">
              <a:buNone/>
            </a:pPr>
            <a:r>
              <a:rPr lang="en-US" dirty="0"/>
              <a:t>                                                              </a:t>
            </a:r>
            <a:r>
              <a:rPr lang="en-US" sz="2100" dirty="0"/>
              <a:t>Barkley (2010) and used with permission of John Wiley &amp; Sons, Inc.</a:t>
            </a:r>
          </a:p>
        </p:txBody>
      </p:sp>
    </p:spTree>
    <p:extLst>
      <p:ext uri="{BB962C8B-B14F-4D97-AF65-F5344CB8AC3E}">
        <p14:creationId xmlns:p14="http://schemas.microsoft.com/office/powerpoint/2010/main" val="1616781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68424"/>
            <a:ext cx="10515600" cy="5424261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/>
              <a:t>Baepler</a:t>
            </a:r>
            <a:r>
              <a:rPr lang="en-US" dirty="0"/>
              <a:t>, P., Walker, J.D., Christopher Brooks, D., </a:t>
            </a:r>
            <a:r>
              <a:rPr lang="en-US" dirty="0" err="1"/>
              <a:t>Saichaie</a:t>
            </a:r>
            <a:r>
              <a:rPr lang="en-US" dirty="0"/>
              <a:t>, K., Petersen, C.I.       2016. A guide to teaching in the active learning classroom. Stylus Publishing, LLC. Sterling, Virginia.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Barkley, E. F. 2010. Student engagement techniques. A handbook for college faculty. </a:t>
            </a:r>
            <a:r>
              <a:rPr lang="en-US" dirty="0" err="1"/>
              <a:t>Jossey</a:t>
            </a:r>
            <a:r>
              <a:rPr lang="en-US" dirty="0"/>
              <a:t>-Bass, San Francisco, CA.</a:t>
            </a:r>
          </a:p>
          <a:p>
            <a:endParaRPr lang="en-US" dirty="0"/>
          </a:p>
          <a:p>
            <a:r>
              <a:rPr lang="en-US" dirty="0"/>
              <a:t>Bean, J.C. 2011. Engaging ideas.  The professor’s guide to integrating writing, critical thinking, and active learning in the classroom. 2</a:t>
            </a:r>
            <a:r>
              <a:rPr lang="en-US" baseline="30000" dirty="0"/>
              <a:t>nd</a:t>
            </a:r>
            <a:r>
              <a:rPr lang="en-US" dirty="0"/>
              <a:t> edition. </a:t>
            </a:r>
            <a:r>
              <a:rPr lang="en-US" dirty="0" err="1"/>
              <a:t>Jossey</a:t>
            </a:r>
            <a:r>
              <a:rPr lang="en-US" dirty="0"/>
              <a:t>-Bass, San Francisco, CA.</a:t>
            </a:r>
          </a:p>
          <a:p>
            <a:endParaRPr lang="en-US" dirty="0"/>
          </a:p>
          <a:p>
            <a:r>
              <a:rPr lang="en-US" dirty="0" err="1"/>
              <a:t>Quaye</a:t>
            </a:r>
            <a:r>
              <a:rPr lang="en-US" dirty="0"/>
              <a:t>, S.J., Harper, S.R., </a:t>
            </a:r>
            <a:r>
              <a:rPr lang="en-US" dirty="0" err="1"/>
              <a:t>Pendakur</a:t>
            </a:r>
            <a:r>
              <a:rPr lang="en-US" dirty="0"/>
              <a:t>, S.L. 2020. Student engagement in higher education. Theoretical perspectives and practical approaches for diverse populations. 3</a:t>
            </a:r>
            <a:r>
              <a:rPr lang="en-US" baseline="30000" dirty="0"/>
              <a:t>rd</a:t>
            </a:r>
            <a:r>
              <a:rPr lang="en-US" dirty="0"/>
              <a:t> edition. Routledge, Oxon, OX.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0617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36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65" y="-376739"/>
            <a:ext cx="11155679" cy="7234739"/>
          </a:xfrm>
          <a:prstGeom prst="rect">
            <a:avLst/>
          </a:prstGeom>
        </p:spPr>
      </p:pic>
      <p:pic>
        <p:nvPicPr>
          <p:cNvPr id="6" name="Picture 5" descr="LogoBanner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651" y="-403714"/>
            <a:ext cx="3657600" cy="19184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238080" y="137849"/>
            <a:ext cx="3068664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80" b="1" dirty="0"/>
              <a:t>Lacey, WA</a:t>
            </a:r>
          </a:p>
          <a:p>
            <a:endParaRPr lang="en-US" sz="2880" b="1" dirty="0"/>
          </a:p>
          <a:p>
            <a:r>
              <a:rPr lang="en-US" sz="2880" b="1" dirty="0"/>
              <a:t>Thank you!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4771239"/>
            <a:ext cx="3150460" cy="2086761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60" b="1" dirty="0">
                <a:solidFill>
                  <a:schemeClr val="tx1"/>
                </a:solidFill>
              </a:rPr>
              <a:t>Mary Jo Hartman, Ph.D.</a:t>
            </a:r>
          </a:p>
          <a:p>
            <a:pPr algn="ctr"/>
            <a:r>
              <a:rPr lang="en-US" sz="2160" b="1" dirty="0">
                <a:solidFill>
                  <a:schemeClr val="tx1"/>
                </a:solidFill>
              </a:rPr>
              <a:t>Associate professor of Biology</a:t>
            </a:r>
          </a:p>
          <a:p>
            <a:pPr algn="ctr"/>
            <a:r>
              <a:rPr lang="en-US" sz="2160" b="1" dirty="0">
                <a:solidFill>
                  <a:schemeClr val="tx1"/>
                </a:solidFill>
                <a:hlinkClick r:id="rId5"/>
              </a:rPr>
              <a:t>mhartman@stmartin.edu</a:t>
            </a:r>
            <a:r>
              <a:rPr lang="en-US" sz="2160" b="1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sz="216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406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226CCDC-3057-A845-8B73-831E010D3BA8}" type="slidenum">
              <a:rPr lang="en-US" smtClean="0"/>
              <a:t>3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468296" y="3755"/>
            <a:ext cx="1783080" cy="4247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16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520" y="2"/>
            <a:ext cx="6029870" cy="3778830"/>
          </a:xfrm>
          <a:prstGeom prst="rect">
            <a:avLst/>
          </a:prstGeom>
        </p:spPr>
      </p:pic>
      <p:pic>
        <p:nvPicPr>
          <p:cNvPr id="1030" name="Picture 6" descr="Image result for Saint Martin's University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90" y="1"/>
            <a:ext cx="4662533" cy="34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52" y="3363249"/>
            <a:ext cx="5465980" cy="34947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F24F9FD-00B5-4670-8B28-6FBEA438F1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947" y="2998096"/>
            <a:ext cx="6229240" cy="385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3649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245" y="374451"/>
            <a:ext cx="4089862" cy="13474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Our  students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CCDC-3057-A845-8B73-831E010D3BA8}" type="slidenum">
              <a:rPr lang="en-US" smtClean="0"/>
              <a:t>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231" y="-212701"/>
            <a:ext cx="7104516" cy="4684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29840"/>
            <a:ext cx="5770880" cy="4328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069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14024-8798-4D78-BD7C-FEE1FB1D3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71" y="-235784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Bored teacher = bored students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65D4BE1-AD04-4220-A04A-AB9749777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3413" y="184057"/>
            <a:ext cx="3552216" cy="335808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AE8EC4-E428-4178-8BBB-32A2BA42F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4127"/>
            <a:ext cx="4484364" cy="38397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21516F2-2697-4EB9-9F44-66C903FB69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587" y="3218742"/>
            <a:ext cx="3552216" cy="35522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817F803-98BC-470F-8482-F557CF7D8C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481" y="3542141"/>
            <a:ext cx="3865548" cy="3228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0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0" y="365125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Why change (or update)?</a:t>
            </a:r>
            <a:br>
              <a:rPr lang="en-US" b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2685562"/>
            <a:ext cx="10515600" cy="435133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Based on previous students’ experience, what are the most difficult aspects of my course for students and/or when have students most struggled? </a:t>
            </a:r>
          </a:p>
          <a:p>
            <a:endParaRPr lang="en-US" dirty="0"/>
          </a:p>
          <a:p>
            <a:r>
              <a:rPr lang="en-US" dirty="0"/>
              <a:t>When have I/they been most unhappy with student/their performance?</a:t>
            </a:r>
          </a:p>
          <a:p>
            <a:endParaRPr lang="en-US" dirty="0"/>
          </a:p>
          <a:p>
            <a:r>
              <a:rPr lang="en-US" dirty="0"/>
              <a:t>If I could change my students’ study habits, what would I most like to change?</a:t>
            </a:r>
          </a:p>
          <a:p>
            <a:endParaRPr lang="en-US" dirty="0"/>
          </a:p>
          <a:p>
            <a:r>
              <a:rPr lang="en-US" dirty="0"/>
              <a:t>How can I get students to read the textbook?</a:t>
            </a:r>
          </a:p>
          <a:p>
            <a:endParaRPr lang="en-US" dirty="0"/>
          </a:p>
          <a:p>
            <a:r>
              <a:rPr lang="en-US" dirty="0"/>
              <a:t>In ten years, what do I want my students to remember most about my course?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149D8C-F8C1-4F4D-AFDA-F3CEEAD5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6909" y="0"/>
            <a:ext cx="3745091" cy="24620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9D9EE-5F1F-4200-8C50-7C6F9FF97FF6}"/>
              </a:ext>
            </a:extLst>
          </p:cNvPr>
          <p:cNvSpPr txBox="1"/>
          <p:nvPr/>
        </p:nvSpPr>
        <p:spPr>
          <a:xfrm>
            <a:off x="802640" y="1231021"/>
            <a:ext cx="8554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Selfishly – to keep myself excited about going into the classroom/lab</a:t>
            </a:r>
          </a:p>
        </p:txBody>
      </p:sp>
    </p:spTree>
    <p:extLst>
      <p:ext uri="{BB962C8B-B14F-4D97-AF65-F5344CB8AC3E}">
        <p14:creationId xmlns:p14="http://schemas.microsoft.com/office/powerpoint/2010/main" val="88401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8A601-D0FE-4E36-A50F-8AA50FF7E3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Re-energize yourself and your course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4EE14-5586-4AEA-AC03-E4EE948AF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a topic that you’d like to try teaching in a different way</a:t>
            </a:r>
          </a:p>
          <a:p>
            <a:endParaRPr lang="en-US" dirty="0"/>
          </a:p>
          <a:p>
            <a:r>
              <a:rPr lang="en-US" dirty="0"/>
              <a:t>See if any of these ideas would be useful in your classroom</a:t>
            </a:r>
          </a:p>
          <a:p>
            <a:endParaRPr lang="en-US" dirty="0"/>
          </a:p>
          <a:p>
            <a:r>
              <a:rPr lang="en-US" dirty="0"/>
              <a:t>Tell your students you are trying something new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2747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E23CB-C093-4874-8EAE-9EC96376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960" y="-251782"/>
            <a:ext cx="10515600" cy="1325563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Humor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252C5C-E80C-4800-83E2-69EC162C99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53996" y="977462"/>
            <a:ext cx="4222410" cy="546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01F19D-4014-4088-929D-DDE706F75A1A}"/>
              </a:ext>
            </a:extLst>
          </p:cNvPr>
          <p:cNvSpPr txBox="1"/>
          <p:nvPr/>
        </p:nvSpPr>
        <p:spPr>
          <a:xfrm>
            <a:off x="712076" y="6447000"/>
            <a:ext cx="275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Gary Larson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6FDF4D-B843-43E0-A2C0-343AC49888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8" r="14416"/>
          <a:stretch/>
        </p:blipFill>
        <p:spPr>
          <a:xfrm>
            <a:off x="4137394" y="2154621"/>
            <a:ext cx="8054606" cy="37630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AF4EF1-823E-452A-AE94-3EC659338C78}"/>
              </a:ext>
            </a:extLst>
          </p:cNvPr>
          <p:cNvSpPr txBox="1"/>
          <p:nvPr/>
        </p:nvSpPr>
        <p:spPr>
          <a:xfrm>
            <a:off x="7106920" y="5985335"/>
            <a:ext cx="2756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Pbfcomics.com</a:t>
            </a:r>
          </a:p>
        </p:txBody>
      </p:sp>
    </p:spTree>
    <p:extLst>
      <p:ext uri="{BB962C8B-B14F-4D97-AF65-F5344CB8AC3E}">
        <p14:creationId xmlns:p14="http://schemas.microsoft.com/office/powerpoint/2010/main" val="3270653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" y="203201"/>
            <a:ext cx="1202944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Subtle changes to kick start my teaching &amp; classroom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8764"/>
            <a:ext cx="10515600" cy="5567680"/>
          </a:xfrm>
        </p:spPr>
        <p:txBody>
          <a:bodyPr>
            <a:normAutofit/>
          </a:bodyPr>
          <a:lstStyle/>
          <a:p>
            <a:r>
              <a:rPr lang="en-US" dirty="0"/>
              <a:t>Redesign a class or lab activity</a:t>
            </a:r>
          </a:p>
          <a:p>
            <a:pPr lvl="1"/>
            <a:r>
              <a:rPr lang="en-US" sz="2800" dirty="0"/>
              <a:t>Use of goldfish crackers (pretzel and golden) for population genetics activity</a:t>
            </a:r>
          </a:p>
          <a:p>
            <a:r>
              <a:rPr lang="en-US" dirty="0"/>
              <a:t>Have students give short oral reports each Friday </a:t>
            </a:r>
          </a:p>
          <a:p>
            <a:r>
              <a:rPr lang="en-US" dirty="0"/>
              <a:t>Open notes exams or quizzes </a:t>
            </a:r>
          </a:p>
          <a:p>
            <a:r>
              <a:rPr lang="en-US" dirty="0"/>
              <a:t>Designing the “perfect parasite”</a:t>
            </a:r>
          </a:p>
          <a:p>
            <a:r>
              <a:rPr lang="en-US" dirty="0"/>
              <a:t>Choose a different textbook/add info from popular literature</a:t>
            </a:r>
          </a:p>
          <a:p>
            <a:r>
              <a:rPr lang="en-US" dirty="0"/>
              <a:t>Videos, podcasts, radio shorts</a:t>
            </a:r>
          </a:p>
          <a:p>
            <a:r>
              <a:rPr lang="en-US" dirty="0"/>
              <a:t>Play a card game of “Ecologies” in lab with general biology students</a:t>
            </a:r>
          </a:p>
          <a:p>
            <a:r>
              <a:rPr lang="en-US" dirty="0"/>
              <a:t>Review or have group quiz using “Jeopardy” game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8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916</TotalTime>
  <Words>986</Words>
  <Application>Microsoft Office PowerPoint</Application>
  <PresentationFormat>Widescreen</PresentationFormat>
  <Paragraphs>165</Paragraphs>
  <Slides>26</Slides>
  <Notes>26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Re-evaluate and re-energize  your teaching:  Your students will benefit (and so will you)</vt:lpstr>
      <vt:lpstr>First - Create community</vt:lpstr>
      <vt:lpstr>PowerPoint Presentation</vt:lpstr>
      <vt:lpstr>Our  students</vt:lpstr>
      <vt:lpstr>Bored teacher = bored students</vt:lpstr>
      <vt:lpstr>Why change (or update)? </vt:lpstr>
      <vt:lpstr>Re-energize yourself and your course materials</vt:lpstr>
      <vt:lpstr>Humor</vt:lpstr>
      <vt:lpstr>Subtle changes to kick start my teaching &amp; classroom</vt:lpstr>
      <vt:lpstr>Additions to the textbook</vt:lpstr>
      <vt:lpstr>Podcasts</vt:lpstr>
      <vt:lpstr>Ecologies – the card game</vt:lpstr>
      <vt:lpstr>Jeopardy for review or quiz</vt:lpstr>
      <vt:lpstr>Substantial changes in my teaching</vt:lpstr>
      <vt:lpstr>Design a new course!</vt:lpstr>
      <vt:lpstr>Writing in a biology classroom (students are no longer surprised)</vt:lpstr>
      <vt:lpstr>PowerPoint Presentation</vt:lpstr>
      <vt:lpstr>PowerPoint Presentation</vt:lpstr>
      <vt:lpstr>PowerPoint Presentation</vt:lpstr>
      <vt:lpstr>Grading….the lab report</vt:lpstr>
      <vt:lpstr>PowerPoint Presentation</vt:lpstr>
      <vt:lpstr>Field Trips</vt:lpstr>
      <vt:lpstr>Teaching goals</vt:lpstr>
      <vt:lpstr>Adapted from Confucius</vt:lpstr>
      <vt:lpstr>References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Re-evaluate and re-energize  your teaching:  Your students will benefit (and so will you)</dc:title>
  <dc:creator>Hartman, Mary Jo</dc:creator>
  <cp:lastModifiedBy>Mary Jo Hartman</cp:lastModifiedBy>
  <cp:revision>60</cp:revision>
  <dcterms:created xsi:type="dcterms:W3CDTF">2020-02-24T22:51:41Z</dcterms:created>
  <dcterms:modified xsi:type="dcterms:W3CDTF">2020-03-04T03:37:15Z</dcterms:modified>
</cp:coreProperties>
</file>