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dc6fd2d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dc6fd2d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 theme for presentation,  low level TTM associated with high engagement, </a:t>
            </a:r>
            <a:r>
              <a:rPr lang="en"/>
              <a:t>Maintenance</a:t>
            </a:r>
            <a:r>
              <a:rPr lang="en"/>
              <a:t> also has high engagement. Clear Correlation between the 3, but they are measuring different things.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d8d280cb4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d8d280cb4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 does not add up to 100%??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c9fd64fbe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c9fd64fbe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Don’t go through all of this -- just very quick overview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e63f7c20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e63f7c20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overview; maybe just pick one and reference it in terms of the stages you mentioned before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e63f7c200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e63f7c200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d8d280c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d8d280c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think the last 4 weeks of class could have influenced the results?????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d9eaf29c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d9eaf29c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Reliability, Demographics,Anova’s and T-tests (Delete, old analysis, only keep current ones)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 test: significant result t(df)=__,p&lt;.05</a:t>
            </a:r>
            <a:endParaRPr/>
          </a:p>
          <a:p>
            <a:pPr indent="0" lvl="0" marL="0" rtl="0" algn="l">
              <a:spcBef>
                <a:spcPts val="0"/>
              </a:spcBef>
              <a:spcAft>
                <a:spcPts val="0"/>
              </a:spcAft>
              <a:buNone/>
            </a:pPr>
            <a:r>
              <a:rPr lang="en"/>
              <a:t>Mean1, Mean 2</a:t>
            </a:r>
            <a:endParaRPr/>
          </a:p>
          <a:p>
            <a:pPr indent="0" lvl="0" marL="0" rtl="0" algn="l">
              <a:spcBef>
                <a:spcPts val="0"/>
              </a:spcBef>
              <a:spcAft>
                <a:spcPts val="0"/>
              </a:spcAft>
              <a:buNone/>
            </a:pPr>
            <a:r>
              <a:rPr lang="en"/>
              <a:t>Anova:  significant result f(df)= __, p&lt;.05</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d9eaf29c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d9eaf29c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ecff4892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ecff4892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 minutes to write, 8 minutes to Pair, 4-5 minutes to share; TOTAL  = 15</a:t>
            </a:r>
            <a:endParaRPr/>
          </a:p>
          <a:p>
            <a:pPr indent="0" lvl="0" marL="0" rtl="0" algn="l">
              <a:spcBef>
                <a:spcPts val="0"/>
              </a:spcBef>
              <a:spcAft>
                <a:spcPts val="0"/>
              </a:spcAft>
              <a:buNone/>
            </a:pPr>
            <a:r>
              <a:rPr lang="en"/>
              <a:t>START THIS SLIDE AROUND 22-23 minutes (Put major discussion here)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c9fd64fb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c9fd64fb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Survival mechanism, falls back, Dr. T Instruments were highly correlated to deep approach to learning </a:t>
            </a:r>
            <a:endParaRPr/>
          </a:p>
          <a:p>
            <a:pPr indent="0" lvl="0" marL="0" rtl="0" algn="l">
              <a:spcBef>
                <a:spcPts val="0"/>
              </a:spcBef>
              <a:spcAft>
                <a:spcPts val="0"/>
              </a:spcAft>
              <a:buNone/>
            </a:pPr>
            <a:r>
              <a:rPr lang="en"/>
              <a:t>Mention Terrence’s study?  Each class is different, and maybe GE is distinctive as well?  </a:t>
            </a:r>
            <a:endParaRPr/>
          </a:p>
          <a:p>
            <a:pPr indent="0" lvl="0" marL="0" rtl="0" algn="l">
              <a:spcBef>
                <a:spcPts val="0"/>
              </a:spcBef>
              <a:spcAft>
                <a:spcPts val="0"/>
              </a:spcAft>
              <a:buNone/>
            </a:pPr>
            <a:r>
              <a:rPr lang="en"/>
              <a:t>What about the SCEQ results?  How do they compare to the earlier study?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d8d280c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d8d280c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d8d280c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d8d280c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ecff4892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ecff4892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42 Minutes at this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d9eaf29c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d9eaf29c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Flavell, Father of Metacognition</a:t>
            </a:r>
            <a:endParaRPr/>
          </a:p>
          <a:p>
            <a:pPr indent="0" lvl="0" marL="0" rtl="0" algn="l">
              <a:spcBef>
                <a:spcPts val="0"/>
              </a:spcBef>
              <a:spcAft>
                <a:spcPts val="0"/>
              </a:spcAft>
              <a:buNone/>
            </a:pPr>
            <a:r>
              <a:rPr lang="en"/>
              <a:t>Bransford etc, how people learn, general book about how the brain learns. Summarized alot of disparete literature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c9fd64fb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c9fd64fb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TTM: willingness to change how they are learning (strategies)</a:t>
            </a:r>
            <a:endParaRPr/>
          </a:p>
          <a:p>
            <a:pPr indent="0" lvl="0" marL="0" rtl="0" algn="l">
              <a:spcBef>
                <a:spcPts val="0"/>
              </a:spcBef>
              <a:spcAft>
                <a:spcPts val="0"/>
              </a:spcAft>
              <a:buNone/>
            </a:pPr>
            <a:r>
              <a:rPr lang="en"/>
              <a:t>SCEQ: what they do when in classroom</a:t>
            </a:r>
            <a:endParaRPr/>
          </a:p>
          <a:p>
            <a:pPr indent="0" lvl="0" marL="0" rtl="0" algn="l">
              <a:spcBef>
                <a:spcPts val="0"/>
              </a:spcBef>
              <a:spcAft>
                <a:spcPts val="0"/>
              </a:spcAft>
              <a:buNone/>
            </a:pPr>
            <a:r>
              <a:rPr lang="en"/>
              <a:t>AEQ: Is about how they feel in the classroom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c9fd64fb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c9fd64fb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on CVT: Individuals experience these specific emotions when they feel</a:t>
            </a:r>
            <a:r>
              <a:rPr b="1" lang="en"/>
              <a:t> in control of</a:t>
            </a:r>
            <a:r>
              <a:rPr lang="en"/>
              <a:t>, or </a:t>
            </a:r>
            <a:r>
              <a:rPr b="1" lang="en"/>
              <a:t>out of control of</a:t>
            </a:r>
            <a:r>
              <a:rPr lang="en"/>
              <a:t>, achievement activities and outcomes that are subjectively important to them. This implies that </a:t>
            </a:r>
            <a:r>
              <a:rPr b="1" lang="en"/>
              <a:t>control appraisals</a:t>
            </a:r>
            <a:r>
              <a:rPr lang="en"/>
              <a:t> and </a:t>
            </a:r>
            <a:r>
              <a:rPr b="1" lang="en"/>
              <a:t>value appraisals</a:t>
            </a:r>
            <a:r>
              <a:rPr lang="en"/>
              <a:t> determine these emotions.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pieces are environment and learning+achievement, then there are also specifc treatments for each of these pieces.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c9fd64fb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c9fd64fb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c9fd64fb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c9fd64fb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ecff489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ecff489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study presented on Friday, recycling was shown in zoology class,  Terrance’s research support a need to </a:t>
            </a:r>
            <a:endParaRPr/>
          </a:p>
          <a:p>
            <a:pPr indent="0" lvl="0" marL="0" rtl="0" algn="l">
              <a:spcBef>
                <a:spcPts val="0"/>
              </a:spcBef>
              <a:spcAft>
                <a:spcPts val="0"/>
              </a:spcAft>
              <a:buNone/>
            </a:pPr>
            <a:r>
              <a:rPr lang="en"/>
              <a:t>Keep Brainstorming fairly short -- throw out ideas, find agreements?  3-4 minutes?  </a:t>
            </a:r>
            <a:endParaRPr/>
          </a:p>
          <a:p>
            <a:pPr indent="0" lvl="0" marL="0" rtl="0" algn="l">
              <a:spcBef>
                <a:spcPts val="0"/>
              </a:spcBef>
              <a:spcAft>
                <a:spcPts val="0"/>
              </a:spcAft>
              <a:buNone/>
            </a:pPr>
            <a:r>
              <a:rPr lang="en"/>
              <a:t>In past study, of college success course, compared TTMLS,and TTMGS LSSA, and SCEQ,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TTMLS had high correlation with SCEQ, linear progression between the two. Measured for GPA,  SCEQ was highly correlated r=.25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Significant differences in GPA based on TTMLS score (based on TBL study DrT and DrWilson-Ashworth)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resistant to working in groups, (lower TTM scores across the board)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c9fd64fb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c9fd64fb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body"/>
          </p:nvPr>
        </p:nvSpPr>
        <p:spPr>
          <a:xfrm>
            <a:off x="-67950" y="2663200"/>
            <a:ext cx="9279900" cy="2480400"/>
          </a:xfrm>
          <a:prstGeom prst="rect">
            <a:avLst/>
          </a:prstGeom>
          <a:solidFill>
            <a:srgbClr val="6AA84F"/>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Times New Roman"/>
                <a:ea typeface="Times New Roman"/>
                <a:cs typeface="Times New Roman"/>
                <a:sym typeface="Times New Roman"/>
              </a:rPr>
              <a:t>The Importance of Keeping Students Motivated and Engaged Efficiently </a:t>
            </a:r>
            <a:endParaRPr sz="2400">
              <a:solidFill>
                <a:srgbClr val="FFFFFF"/>
              </a:solidFill>
              <a:latin typeface="Times New Roman"/>
              <a:ea typeface="Times New Roman"/>
              <a:cs typeface="Times New Roman"/>
              <a:sym typeface="Times New Roman"/>
            </a:endParaRPr>
          </a:p>
          <a:p>
            <a:pPr indent="0" lvl="0" marL="0" rtl="0" algn="ctr">
              <a:spcBef>
                <a:spcPts val="1600"/>
              </a:spcBef>
              <a:spcAft>
                <a:spcPts val="0"/>
              </a:spcAft>
              <a:buNone/>
            </a:pPr>
            <a:r>
              <a:rPr lang="en" sz="2400">
                <a:solidFill>
                  <a:srgbClr val="FFFFFF"/>
                </a:solidFill>
                <a:latin typeface="Times New Roman"/>
                <a:ea typeface="Times New Roman"/>
                <a:cs typeface="Times New Roman"/>
                <a:sym typeface="Times New Roman"/>
              </a:rPr>
              <a:t>Nate Yerke, Anton Tolman &amp; Genesis Gutierrez</a:t>
            </a:r>
            <a:endParaRPr sz="2400">
              <a:solidFill>
                <a:srgbClr val="FFFFFF"/>
              </a:solidFill>
              <a:latin typeface="Times New Roman"/>
              <a:ea typeface="Times New Roman"/>
              <a:cs typeface="Times New Roman"/>
              <a:sym typeface="Times New Roman"/>
            </a:endParaRPr>
          </a:p>
          <a:p>
            <a:pPr indent="0" lvl="0" marL="0" rtl="0" algn="ctr">
              <a:spcBef>
                <a:spcPts val="1600"/>
              </a:spcBef>
              <a:spcAft>
                <a:spcPts val="1600"/>
              </a:spcAft>
              <a:buNone/>
            </a:pPr>
            <a:r>
              <a:rPr lang="en" sz="2400">
                <a:solidFill>
                  <a:srgbClr val="FFFFFF"/>
                </a:solidFill>
                <a:latin typeface="Times New Roman"/>
                <a:ea typeface="Times New Roman"/>
                <a:cs typeface="Times New Roman"/>
                <a:sym typeface="Times New Roman"/>
              </a:rPr>
              <a:t>Lilly San Diego, February 2020</a:t>
            </a:r>
            <a:endParaRPr sz="2400">
              <a:solidFill>
                <a:srgbClr val="FFFFFF"/>
              </a:solidFill>
              <a:latin typeface="Times New Roman"/>
              <a:ea typeface="Times New Roman"/>
              <a:cs typeface="Times New Roman"/>
              <a:sym typeface="Times New Roman"/>
            </a:endParaRPr>
          </a:p>
        </p:txBody>
      </p:sp>
      <p:pic>
        <p:nvPicPr>
          <p:cNvPr id="55" name="Google Shape;55;p13"/>
          <p:cNvPicPr preferRelativeResize="0"/>
          <p:nvPr/>
        </p:nvPicPr>
        <p:blipFill>
          <a:blip r:embed="rId4">
            <a:alphaModFix/>
          </a:blip>
          <a:stretch>
            <a:fillRect/>
          </a:stretch>
        </p:blipFill>
        <p:spPr>
          <a:xfrm>
            <a:off x="6984000" y="3757100"/>
            <a:ext cx="2738775" cy="128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4" name="Google Shape;124;p22"/>
          <p:cNvSpPr txBox="1"/>
          <p:nvPr/>
        </p:nvSpPr>
        <p:spPr>
          <a:xfrm>
            <a:off x="-100" y="0"/>
            <a:ext cx="91440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nvSpPr>
        <p:spPr>
          <a:xfrm>
            <a:off x="311700" y="1284250"/>
            <a:ext cx="8520600" cy="3137100"/>
          </a:xfrm>
          <a:prstGeom prst="rect">
            <a:avLst/>
          </a:prstGeom>
          <a:solidFill>
            <a:srgbClr val="6AA84F"/>
          </a:solid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263 Undergrad students in GE course</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41% Male, 59% Female</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37% First Generation</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Ethnicity: 86% White, 14% Nonwhite</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Class: 86% Fresh-Soph, 14% Juniors-Seniors</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Schedule: 52% AM, 31% PM, 17% Online/Hybrid</a:t>
            </a:r>
            <a:endParaRPr b="1" sz="2400">
              <a:solidFill>
                <a:srgbClr val="FFFFFF"/>
              </a:solidFill>
            </a:endParaRPr>
          </a:p>
          <a:p>
            <a:pPr indent="-381000" lvl="0" marL="457200" rtl="0" algn="l">
              <a:lnSpc>
                <a:spcPct val="115000"/>
              </a:lnSpc>
              <a:spcBef>
                <a:spcPts val="0"/>
              </a:spcBef>
              <a:spcAft>
                <a:spcPts val="0"/>
              </a:spcAft>
              <a:buClr>
                <a:srgbClr val="FFFFFF"/>
              </a:buClr>
              <a:buSzPts val="2400"/>
              <a:buChar char="●"/>
            </a:pPr>
            <a:r>
              <a:rPr b="1" lang="en" sz="2400">
                <a:solidFill>
                  <a:srgbClr val="FFFFFF"/>
                </a:solidFill>
              </a:rPr>
              <a:t>Delivery: 82% Face to Face, 17% Online/Hybrid</a:t>
            </a:r>
            <a:endParaRPr b="1" sz="2400">
              <a:solidFill>
                <a:srgbClr val="FFFFFF"/>
              </a:solidFill>
            </a:endParaRPr>
          </a:p>
          <a:p>
            <a:pPr indent="0" lvl="0" marL="0" rtl="0" algn="l">
              <a:spcBef>
                <a:spcPts val="1600"/>
              </a:spcBef>
              <a:spcAft>
                <a:spcPts val="0"/>
              </a:spcAft>
              <a:buNone/>
            </a:pPr>
            <a:r>
              <a:t/>
            </a:r>
            <a:endParaRPr/>
          </a:p>
        </p:txBody>
      </p:sp>
      <p:sp>
        <p:nvSpPr>
          <p:cNvPr id="126" name="Google Shape;126;p22"/>
          <p:cNvSpPr txBox="1"/>
          <p:nvPr/>
        </p:nvSpPr>
        <p:spPr>
          <a:xfrm>
            <a:off x="311600" y="226925"/>
            <a:ext cx="8520600" cy="7908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New Roman"/>
                <a:ea typeface="Times New Roman"/>
                <a:cs typeface="Times New Roman"/>
                <a:sym typeface="Times New Roman"/>
              </a:rPr>
              <a:t>							       </a:t>
            </a:r>
            <a:r>
              <a:rPr b="1" lang="en" sz="3000">
                <a:solidFill>
                  <a:srgbClr val="FFFFFF"/>
                </a:solidFill>
                <a:latin typeface="Times New Roman"/>
                <a:ea typeface="Times New Roman"/>
                <a:cs typeface="Times New Roman"/>
                <a:sym typeface="Times New Roman"/>
              </a:rPr>
              <a:t>Sample</a:t>
            </a:r>
            <a:endParaRPr b="1" sz="3000">
              <a:solidFill>
                <a:srgbClr val="FFFFFF"/>
              </a:solidFill>
              <a:latin typeface="Times New Roman"/>
              <a:ea typeface="Times New Roman"/>
              <a:cs typeface="Times New Roman"/>
              <a:sym typeface="Times New Roman"/>
            </a:endParaRPr>
          </a:p>
        </p:txBody>
      </p:sp>
      <p:pic>
        <p:nvPicPr>
          <p:cNvPr id="127" name="Google Shape;127;p22"/>
          <p:cNvPicPr preferRelativeResize="0"/>
          <p:nvPr/>
        </p:nvPicPr>
        <p:blipFill>
          <a:blip r:embed="rId3">
            <a:alphaModFix/>
          </a:blip>
          <a:stretch>
            <a:fillRect/>
          </a:stretch>
        </p:blipFill>
        <p:spPr>
          <a:xfrm>
            <a:off x="7253075" y="4002525"/>
            <a:ext cx="2644125" cy="12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10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10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10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10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10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1000"/>
                                        <p:tgtEl>
                                          <p:spTgt spid="1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Effect filter="fade" transition="in">
                                      <p:cBhvr>
                                        <p:cTn dur="1000"/>
                                        <p:tgtEl>
                                          <p:spTgt spid="1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Effect filter="fade" transition="in">
                                      <p:cBhvr>
                                        <p:cTn dur="1000"/>
                                        <p:tgtEl>
                                          <p:spTgt spid="12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228300"/>
            <a:ext cx="8520600" cy="7893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Samples of SCEQ</a:t>
            </a:r>
            <a:endParaRPr b="1" sz="3000">
              <a:solidFill>
                <a:srgbClr val="FFFFFF"/>
              </a:solidFill>
            </a:endParaRPr>
          </a:p>
        </p:txBody>
      </p:sp>
      <p:sp>
        <p:nvSpPr>
          <p:cNvPr id="133" name="Google Shape;133;p23"/>
          <p:cNvSpPr txBox="1"/>
          <p:nvPr/>
        </p:nvSpPr>
        <p:spPr>
          <a:xfrm>
            <a:off x="248000" y="1220450"/>
            <a:ext cx="8584200" cy="3736800"/>
          </a:xfrm>
          <a:prstGeom prst="rect">
            <a:avLst/>
          </a:prstGeom>
          <a:solidFill>
            <a:srgbClr val="6AA84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STUDENT ENGAGEMENT QUESTIONNAIRE</a:t>
            </a:r>
            <a:endParaRPr>
              <a:solidFill>
                <a:srgbClr val="FFFFFF"/>
              </a:solidFill>
            </a:endParaRPr>
          </a:p>
          <a:p>
            <a:pPr indent="0" lvl="0" marL="0" rtl="0" algn="l">
              <a:lnSpc>
                <a:spcPct val="115000"/>
              </a:lnSpc>
              <a:spcBef>
                <a:spcPts val="0"/>
              </a:spcBef>
              <a:spcAft>
                <a:spcPts val="0"/>
              </a:spcAft>
              <a:buNone/>
            </a:pPr>
            <a:r>
              <a:rPr lang="en">
                <a:solidFill>
                  <a:srgbClr val="FFFFFF"/>
                </a:solidFill>
              </a:rPr>
              <a:t>To what extent do the following behaviors, thoughts, and feelings describe you, in this course? Please rate each of the questions with a 1 through 5 based on  the following scale, specifically related to how well it describes you.</a:t>
            </a:r>
            <a:endParaRPr>
              <a:solidFill>
                <a:srgbClr val="FFFFFF"/>
              </a:solidFill>
            </a:endParaRPr>
          </a:p>
          <a:p>
            <a:pPr indent="0" lvl="0" marL="0" rtl="0" algn="l">
              <a:lnSpc>
                <a:spcPct val="115000"/>
              </a:lnSpc>
              <a:spcBef>
                <a:spcPts val="0"/>
              </a:spcBef>
              <a:spcAft>
                <a:spcPts val="0"/>
              </a:spcAft>
              <a:buNone/>
            </a:pPr>
            <a:r>
              <a:rPr lang="en">
                <a:solidFill>
                  <a:srgbClr val="FFFFFF"/>
                </a:solidFill>
              </a:rPr>
              <a:t>4= extremely characteristic of me</a:t>
            </a:r>
            <a:endParaRPr>
              <a:solidFill>
                <a:srgbClr val="FFFFFF"/>
              </a:solidFill>
            </a:endParaRPr>
          </a:p>
          <a:p>
            <a:pPr indent="0" lvl="0" marL="0" rtl="0" algn="l">
              <a:lnSpc>
                <a:spcPct val="115000"/>
              </a:lnSpc>
              <a:spcBef>
                <a:spcPts val="0"/>
              </a:spcBef>
              <a:spcAft>
                <a:spcPts val="0"/>
              </a:spcAft>
              <a:buNone/>
            </a:pPr>
            <a:r>
              <a:rPr lang="en" sz="1200">
                <a:solidFill>
                  <a:srgbClr val="FFFFFF"/>
                </a:solidFill>
              </a:rPr>
              <a:t>3 = characteristic of me</a:t>
            </a:r>
            <a:endParaRPr sz="1200">
              <a:solidFill>
                <a:srgbClr val="FFFFFF"/>
              </a:solidFill>
            </a:endParaRPr>
          </a:p>
          <a:p>
            <a:pPr indent="0" lvl="0" marL="0" rtl="0" algn="l">
              <a:lnSpc>
                <a:spcPct val="115000"/>
              </a:lnSpc>
              <a:spcBef>
                <a:spcPts val="0"/>
              </a:spcBef>
              <a:spcAft>
                <a:spcPts val="0"/>
              </a:spcAft>
              <a:buNone/>
            </a:pPr>
            <a:r>
              <a:rPr lang="en" sz="1200">
                <a:solidFill>
                  <a:srgbClr val="FFFFFF"/>
                </a:solidFill>
              </a:rPr>
              <a:t>2 = not really characteristic of me</a:t>
            </a:r>
            <a:endParaRPr sz="1200">
              <a:solidFill>
                <a:srgbClr val="FFFFFF"/>
              </a:solidFill>
            </a:endParaRPr>
          </a:p>
          <a:p>
            <a:pPr indent="0" lvl="0" marL="0" rtl="0" algn="l">
              <a:lnSpc>
                <a:spcPct val="115000"/>
              </a:lnSpc>
              <a:spcBef>
                <a:spcPts val="0"/>
              </a:spcBef>
              <a:spcAft>
                <a:spcPts val="0"/>
              </a:spcAft>
              <a:buNone/>
            </a:pPr>
            <a:r>
              <a:rPr lang="en" sz="1200">
                <a:solidFill>
                  <a:srgbClr val="FFFFFF"/>
                </a:solidFill>
              </a:rPr>
              <a:t>1 = not at all characteristic of me</a:t>
            </a:r>
            <a:endParaRPr sz="1200">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1. _____ Raising my hand in class</a:t>
            </a:r>
            <a:endParaRPr>
              <a:solidFill>
                <a:srgbClr val="FFFFFF"/>
              </a:solidFill>
            </a:endParaRPr>
          </a:p>
          <a:p>
            <a:pPr indent="0" lvl="0" marL="0" rtl="0" algn="l">
              <a:lnSpc>
                <a:spcPct val="115000"/>
              </a:lnSpc>
              <a:spcBef>
                <a:spcPts val="0"/>
              </a:spcBef>
              <a:spcAft>
                <a:spcPts val="0"/>
              </a:spcAft>
              <a:buNone/>
            </a:pPr>
            <a:r>
              <a:rPr lang="en">
                <a:solidFill>
                  <a:srgbClr val="FFFFFF"/>
                </a:solidFill>
              </a:rPr>
              <a:t>2. _____ Participating actively in small group discussions</a:t>
            </a:r>
            <a:endParaRPr>
              <a:solidFill>
                <a:srgbClr val="FFFFFF"/>
              </a:solidFill>
            </a:endParaRPr>
          </a:p>
          <a:p>
            <a:pPr indent="0" lvl="0" marL="0" rtl="0" algn="l">
              <a:lnSpc>
                <a:spcPct val="115000"/>
              </a:lnSpc>
              <a:spcBef>
                <a:spcPts val="0"/>
              </a:spcBef>
              <a:spcAft>
                <a:spcPts val="0"/>
              </a:spcAft>
              <a:buNone/>
            </a:pPr>
            <a:r>
              <a:rPr lang="en">
                <a:solidFill>
                  <a:srgbClr val="FFFFFF"/>
                </a:solidFill>
              </a:rPr>
              <a:t>3. _____ Asking questions when I don’t understand the instructor</a:t>
            </a:r>
            <a:endParaRPr>
              <a:solidFill>
                <a:srgbClr val="FFFFFF"/>
              </a:solidFill>
            </a:endParaRPr>
          </a:p>
          <a:p>
            <a:pPr indent="0" lvl="0" marL="0" rtl="0" algn="l">
              <a:lnSpc>
                <a:spcPct val="115000"/>
              </a:lnSpc>
              <a:spcBef>
                <a:spcPts val="0"/>
              </a:spcBef>
              <a:spcAft>
                <a:spcPts val="0"/>
              </a:spcAft>
              <a:buNone/>
            </a:pPr>
            <a:r>
              <a:rPr lang="en">
                <a:solidFill>
                  <a:srgbClr val="FFFFFF"/>
                </a:solidFill>
              </a:rPr>
              <a:t>4. _____ Doing all the homework problems</a:t>
            </a:r>
            <a:endParaRPr>
              <a:solidFill>
                <a:srgbClr val="FFFFFF"/>
              </a:solidFill>
            </a:endParaRPr>
          </a:p>
          <a:p>
            <a:pPr indent="0" lvl="0" marL="0" rtl="0" algn="l">
              <a:lnSpc>
                <a:spcPct val="115000"/>
              </a:lnSpc>
              <a:spcBef>
                <a:spcPts val="0"/>
              </a:spcBef>
              <a:spcAft>
                <a:spcPts val="0"/>
              </a:spcAft>
              <a:buClr>
                <a:schemeClr val="dk1"/>
              </a:buClr>
              <a:buSzPts val="1100"/>
              <a:buFont typeface="Arial"/>
              <a:buNone/>
            </a:pPr>
            <a:r>
              <a:t/>
            </a:r>
            <a:endParaRPr/>
          </a:p>
        </p:txBody>
      </p:sp>
      <p:pic>
        <p:nvPicPr>
          <p:cNvPr id="134" name="Google Shape;134;p23"/>
          <p:cNvPicPr preferRelativeResize="0"/>
          <p:nvPr/>
        </p:nvPicPr>
        <p:blipFill>
          <a:blip r:embed="rId3">
            <a:alphaModFix/>
          </a:blip>
          <a:stretch>
            <a:fillRect/>
          </a:stretch>
        </p:blipFill>
        <p:spPr>
          <a:xfrm>
            <a:off x="7196750" y="3905850"/>
            <a:ext cx="2644125" cy="123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nvSpPr>
        <p:spPr>
          <a:xfrm>
            <a:off x="0" y="-25"/>
            <a:ext cx="91440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txBox="1"/>
          <p:nvPr>
            <p:ph type="title"/>
          </p:nvPr>
        </p:nvSpPr>
        <p:spPr>
          <a:xfrm>
            <a:off x="311700" y="445025"/>
            <a:ext cx="8520600" cy="5727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TTM-LS Individual Study</a:t>
            </a:r>
            <a:endParaRPr sz="3000">
              <a:solidFill>
                <a:srgbClr val="FFFFFF"/>
              </a:solidFill>
            </a:endParaRPr>
          </a:p>
        </p:txBody>
      </p:sp>
      <p:sp>
        <p:nvSpPr>
          <p:cNvPr id="141" name="Google Shape;141;p24"/>
          <p:cNvSpPr txBox="1"/>
          <p:nvPr>
            <p:ph idx="1" type="body"/>
          </p:nvPr>
        </p:nvSpPr>
        <p:spPr>
          <a:xfrm>
            <a:off x="311700" y="1152475"/>
            <a:ext cx="8520600" cy="36852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FFFF"/>
                </a:solidFill>
              </a:rPr>
              <a:t>S1. _____ I usually read assigned chapters before class, and I am making deliberate use of specific study or learning strategies when I study every week; I usually keep to my study schedule.</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Clr>
                <a:schemeClr val="dk1"/>
              </a:buClr>
              <a:buSzPts val="1100"/>
              <a:buFont typeface="Arial"/>
              <a:buNone/>
            </a:pPr>
            <a:r>
              <a:rPr lang="en" sz="1100">
                <a:solidFill>
                  <a:srgbClr val="FFFFFF"/>
                </a:solidFill>
              </a:rPr>
              <a:t>S2. _____ I have been thinking that it is time that I start taking more responsibility for my own learning and studying; I’m not learning as effectively or performing as well as I think I should.</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Clr>
                <a:schemeClr val="dk1"/>
              </a:buClr>
              <a:buSzPts val="1100"/>
              <a:buFont typeface="Arial"/>
              <a:buNone/>
            </a:pPr>
            <a:r>
              <a:rPr lang="en" sz="1100">
                <a:solidFill>
                  <a:srgbClr val="FFFFFF"/>
                </a:solidFill>
              </a:rPr>
              <a:t>S3. _____ Learning to study better is a good thing, but due to work, family or other things, I don’t have time or energy to study regularly; some instructors demand too much of busy students.</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Clr>
                <a:schemeClr val="dk1"/>
              </a:buClr>
              <a:buSzPts val="1100"/>
              <a:buFont typeface="Arial"/>
              <a:buNone/>
            </a:pPr>
            <a:r>
              <a:rPr lang="en" sz="1100">
                <a:solidFill>
                  <a:srgbClr val="FFFFFF"/>
                </a:solidFill>
              </a:rPr>
              <a:t>S4. _____ I have decided to find out about some new study strategies or skills that I can use this semester to improve my learning; I also have decided that I need to write out a specific study plan and am going to start following it soon.</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Clr>
                <a:schemeClr val="dk1"/>
              </a:buClr>
              <a:buSzPts val="1100"/>
              <a:buFont typeface="Arial"/>
              <a:buNone/>
            </a:pPr>
            <a:r>
              <a:rPr lang="en" sz="1100">
                <a:solidFill>
                  <a:srgbClr val="FFFFFF"/>
                </a:solidFill>
              </a:rPr>
              <a:t>S5. _____ Six months ago or more, I decided to really get serious and improve my study skills and learning strategies; I picked several new skills to learn and have been using them since then; I also worked out a study schedule and have stuck to it for at least a semester.</a:t>
            </a:r>
            <a:endParaRPr sz="1100">
              <a:solidFill>
                <a:srgbClr val="FFFFFF"/>
              </a:solidFill>
            </a:endParaRPr>
          </a:p>
          <a:p>
            <a:pPr indent="0" lvl="0" marL="0" rtl="0" algn="l">
              <a:spcBef>
                <a:spcPts val="0"/>
              </a:spcBef>
              <a:spcAft>
                <a:spcPts val="0"/>
              </a:spcAft>
              <a:buClr>
                <a:schemeClr val="dk1"/>
              </a:buClr>
              <a:buSzPts val="1100"/>
              <a:buFont typeface="Arial"/>
              <a:buNone/>
            </a:pPr>
            <a:r>
              <a:t/>
            </a:r>
            <a:endParaRPr sz="1100">
              <a:solidFill>
                <a:srgbClr val="FFFFFF"/>
              </a:solidFill>
            </a:endParaRPr>
          </a:p>
          <a:p>
            <a:pPr indent="0" lvl="0" marL="0" rtl="0" algn="l">
              <a:spcBef>
                <a:spcPts val="0"/>
              </a:spcBef>
              <a:spcAft>
                <a:spcPts val="0"/>
              </a:spcAft>
              <a:buClr>
                <a:schemeClr val="dk1"/>
              </a:buClr>
              <a:buSzPts val="1100"/>
              <a:buFont typeface="Arial"/>
              <a:buNone/>
            </a:pPr>
            <a:r>
              <a:rPr lang="en" sz="1100">
                <a:solidFill>
                  <a:srgbClr val="FFFFFF"/>
                </a:solidFill>
              </a:rPr>
              <a:t>S6. _____ I believe it is the instructor’s job to teach me, not my job to teach myself; setting up a study schedule and learning new study skills is not worth the time it takes.</a:t>
            </a:r>
            <a:endParaRPr sz="1100">
              <a:solidFill>
                <a:srgbClr val="FFFFFF"/>
              </a:solidFill>
            </a:endParaRPr>
          </a:p>
          <a:p>
            <a:pPr indent="0" lvl="0" marL="0" rtl="0" algn="l">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0" y="-175475"/>
            <a:ext cx="9144000" cy="53190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txBox="1"/>
          <p:nvPr>
            <p:ph idx="1" type="body"/>
          </p:nvPr>
        </p:nvSpPr>
        <p:spPr>
          <a:xfrm>
            <a:off x="311700" y="1152475"/>
            <a:ext cx="8520600" cy="37116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FFFFFF"/>
                </a:solidFill>
              </a:rPr>
              <a:t>To what extent do the following behaviors, thoughts, and feelings describe you, in this course? Please rate each of the questions with a 1 through 5 based on the following scale:</a:t>
            </a:r>
            <a:endParaRPr sz="1400">
              <a:solidFill>
                <a:srgbClr val="FFFFFF"/>
              </a:solidFill>
            </a:endParaRPr>
          </a:p>
          <a:p>
            <a:pPr indent="0" lvl="0" marL="0" rtl="0" algn="l">
              <a:spcBef>
                <a:spcPts val="0"/>
              </a:spcBef>
              <a:spcAft>
                <a:spcPts val="0"/>
              </a:spcAft>
              <a:buClr>
                <a:schemeClr val="dk1"/>
              </a:buClr>
              <a:buSzPts val="1100"/>
              <a:buFont typeface="Arial"/>
              <a:buNone/>
            </a:pPr>
            <a:r>
              <a:t/>
            </a:r>
            <a:endParaRPr sz="1400">
              <a:solidFill>
                <a:srgbClr val="FFFFFF"/>
              </a:solidFill>
            </a:endParaRPr>
          </a:p>
          <a:p>
            <a:pPr indent="0" lvl="0" marL="0" rtl="0" algn="l">
              <a:spcBef>
                <a:spcPts val="0"/>
              </a:spcBef>
              <a:spcAft>
                <a:spcPts val="0"/>
              </a:spcAft>
              <a:buClr>
                <a:schemeClr val="dk1"/>
              </a:buClr>
              <a:buSzPts val="1100"/>
              <a:buFont typeface="Arial"/>
              <a:buNone/>
            </a:pPr>
            <a:r>
              <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4 = Extremely characteristic of me</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3 = characteristic of me</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2 = not really characteristic of me</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1 = not at all characteristic of me</a:t>
            </a:r>
            <a:endParaRPr sz="1400">
              <a:solidFill>
                <a:srgbClr val="FFFFFF"/>
              </a:solidFill>
            </a:endParaRPr>
          </a:p>
          <a:p>
            <a:pPr indent="0" lvl="0" marL="0" rtl="0" algn="l">
              <a:spcBef>
                <a:spcPts val="0"/>
              </a:spcBef>
              <a:spcAft>
                <a:spcPts val="0"/>
              </a:spcAft>
              <a:buClr>
                <a:schemeClr val="dk1"/>
              </a:buClr>
              <a:buSzPts val="1100"/>
              <a:buFont typeface="Arial"/>
              <a:buNone/>
            </a:pPr>
            <a:r>
              <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Class-related emotions</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1 I enjoy being in class ___</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2 I am confident when I go to class ___</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3 I am proud of myself in class  ___</a:t>
            </a:r>
            <a:endParaRPr sz="1400">
              <a:solidFill>
                <a:srgbClr val="FFFFFF"/>
              </a:solidFill>
            </a:endParaRPr>
          </a:p>
          <a:p>
            <a:pPr indent="0" lvl="0" marL="0" rtl="0" algn="l">
              <a:spcBef>
                <a:spcPts val="0"/>
              </a:spcBef>
              <a:spcAft>
                <a:spcPts val="0"/>
              </a:spcAft>
              <a:buClr>
                <a:schemeClr val="dk1"/>
              </a:buClr>
              <a:buSzPts val="1100"/>
              <a:buFont typeface="Arial"/>
              <a:buNone/>
            </a:pPr>
            <a:r>
              <a:rPr lang="en" sz="1400">
                <a:solidFill>
                  <a:srgbClr val="FFFFFF"/>
                </a:solidFill>
              </a:rPr>
              <a:t>4 I am angry in class ___</a:t>
            </a:r>
            <a:endParaRPr sz="1400">
              <a:solidFill>
                <a:srgbClr val="FFFFFF"/>
              </a:solidFill>
            </a:endParaRPr>
          </a:p>
          <a:p>
            <a:pPr indent="0" lvl="0" marL="0" rtl="0" algn="l">
              <a:spcBef>
                <a:spcPts val="0"/>
              </a:spcBef>
              <a:spcAft>
                <a:spcPts val="0"/>
              </a:spcAft>
              <a:buNone/>
            </a:pPr>
            <a:r>
              <a:t/>
            </a:r>
            <a:endParaRPr/>
          </a:p>
        </p:txBody>
      </p:sp>
      <p:sp>
        <p:nvSpPr>
          <p:cNvPr id="149" name="Google Shape;149;p25"/>
          <p:cNvSpPr txBox="1"/>
          <p:nvPr/>
        </p:nvSpPr>
        <p:spPr>
          <a:xfrm>
            <a:off x="487425" y="136475"/>
            <a:ext cx="8188800" cy="7800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000">
                <a:solidFill>
                  <a:srgbClr val="FFFFFF"/>
                </a:solidFill>
              </a:rPr>
              <a:t>          AEQ</a:t>
            </a:r>
            <a:endParaRPr sz="30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241725"/>
            <a:ext cx="8520600" cy="776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Methods</a:t>
            </a:r>
            <a:endParaRPr b="1" sz="3000">
              <a:solidFill>
                <a:srgbClr val="FFFFFF"/>
              </a:solidFill>
            </a:endParaRPr>
          </a:p>
        </p:txBody>
      </p:sp>
      <p:sp>
        <p:nvSpPr>
          <p:cNvPr id="155" name="Google Shape;155;p26"/>
          <p:cNvSpPr txBox="1"/>
          <p:nvPr/>
        </p:nvSpPr>
        <p:spPr>
          <a:xfrm>
            <a:off x="381150" y="1239800"/>
            <a:ext cx="8381700" cy="3398400"/>
          </a:xfrm>
          <a:prstGeom prst="rect">
            <a:avLst/>
          </a:prstGeom>
          <a:solidFill>
            <a:srgbClr val="6AA84F"/>
          </a:solid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Char char="●"/>
            </a:pPr>
            <a:r>
              <a:rPr lang="en" sz="2400">
                <a:solidFill>
                  <a:schemeClr val="lt1"/>
                </a:solidFill>
              </a:rPr>
              <a:t>Intro Psych</a:t>
            </a:r>
            <a:r>
              <a:rPr lang="en" sz="2400">
                <a:solidFill>
                  <a:schemeClr val="lt1"/>
                </a:solidFill>
              </a:rPr>
              <a:t> students took a blended survey (48 questions total) of all three instruments.</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Survey was administered through Qualtrics in the last 4 weeks of class</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Demographic questions were listed at the end of the surveys</a:t>
            </a:r>
            <a:endParaRPr sz="2400">
              <a:solidFill>
                <a:schemeClr val="lt1"/>
              </a:solidFill>
            </a:endParaRPr>
          </a:p>
          <a:p>
            <a:pPr indent="-381000" lvl="0" marL="457200" rtl="0" algn="l">
              <a:lnSpc>
                <a:spcPct val="115000"/>
              </a:lnSpc>
              <a:spcBef>
                <a:spcPts val="0"/>
              </a:spcBef>
              <a:spcAft>
                <a:spcPts val="0"/>
              </a:spcAft>
              <a:buClr>
                <a:schemeClr val="lt1"/>
              </a:buClr>
              <a:buSzPts val="2400"/>
              <a:buChar char="●"/>
            </a:pPr>
            <a:r>
              <a:rPr lang="en" sz="2400">
                <a:solidFill>
                  <a:schemeClr val="lt1"/>
                </a:solidFill>
              </a:rPr>
              <a:t>TTM was collapsed into 5 categories to maintain stability in statistical analyses (few students in MN)</a:t>
            </a:r>
            <a:endParaRPr sz="2400">
              <a:solidFill>
                <a:schemeClr val="lt1"/>
              </a:solidFill>
            </a:endParaRPr>
          </a:p>
          <a:p>
            <a:pPr indent="0" lvl="0" marL="0" rtl="0" algn="l">
              <a:spcBef>
                <a:spcPts val="1600"/>
              </a:spcBef>
              <a:spcAft>
                <a:spcPts val="0"/>
              </a:spcAft>
              <a:buNone/>
            </a:pPr>
            <a:r>
              <a:t/>
            </a:r>
            <a:endParaRPr/>
          </a:p>
        </p:txBody>
      </p:sp>
      <p:pic>
        <p:nvPicPr>
          <p:cNvPr id="156" name="Google Shape;156;p26"/>
          <p:cNvPicPr preferRelativeResize="0"/>
          <p:nvPr/>
        </p:nvPicPr>
        <p:blipFill>
          <a:blip r:embed="rId3">
            <a:alphaModFix/>
          </a:blip>
          <a:stretch>
            <a:fillRect/>
          </a:stretch>
        </p:blipFill>
        <p:spPr>
          <a:xfrm>
            <a:off x="7309400" y="4093625"/>
            <a:ext cx="2644125" cy="12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10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1000"/>
                                        <p:tgtEl>
                                          <p:spTgt spid="1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3" name="Google Shape;163;p27"/>
          <p:cNvSpPr txBox="1"/>
          <p:nvPr/>
        </p:nvSpPr>
        <p:spPr>
          <a:xfrm>
            <a:off x="25" y="111850"/>
            <a:ext cx="91440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txBox="1"/>
          <p:nvPr/>
        </p:nvSpPr>
        <p:spPr>
          <a:xfrm>
            <a:off x="445000" y="1270400"/>
            <a:ext cx="8207700" cy="3681600"/>
          </a:xfrm>
          <a:prstGeom prst="rect">
            <a:avLst/>
          </a:prstGeom>
          <a:solidFill>
            <a:srgbClr val="6AA84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u="sng">
                <a:solidFill>
                  <a:srgbClr val="FFFFFF"/>
                </a:solidFill>
                <a:latin typeface="Times New Roman"/>
                <a:ea typeface="Times New Roman"/>
                <a:cs typeface="Times New Roman"/>
                <a:sym typeface="Times New Roman"/>
              </a:rPr>
              <a:t>RELIABILITIES</a:t>
            </a:r>
            <a:endParaRPr sz="1800" u="sng">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rgbClr val="FFFFFF"/>
                </a:solidFill>
                <a:latin typeface="Times New Roman"/>
                <a:ea typeface="Times New Roman"/>
                <a:cs typeface="Times New Roman"/>
                <a:sym typeface="Times New Roman"/>
              </a:rPr>
              <a:t>AEQ Positive Emotions:    ɑ  = .783</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rgbClr val="FFFFFF"/>
                </a:solidFill>
                <a:latin typeface="Times New Roman"/>
                <a:ea typeface="Times New Roman"/>
                <a:cs typeface="Times New Roman"/>
                <a:sym typeface="Times New Roman"/>
              </a:rPr>
              <a:t>AEQ Negative Emotions:   ɑ = .857</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rgbClr val="FFFFFF"/>
                </a:solidFill>
                <a:latin typeface="Times New Roman"/>
                <a:ea typeface="Times New Roman"/>
                <a:cs typeface="Times New Roman"/>
                <a:sym typeface="Times New Roman"/>
              </a:rPr>
              <a:t>SCEQ ɑ  = .86</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u="sng">
                <a:solidFill>
                  <a:srgbClr val="FFFFFF"/>
                </a:solidFill>
                <a:latin typeface="Times New Roman"/>
                <a:ea typeface="Times New Roman"/>
                <a:cs typeface="Times New Roman"/>
                <a:sym typeface="Times New Roman"/>
              </a:rPr>
              <a:t>Inferential Tests</a:t>
            </a:r>
            <a:r>
              <a:rPr lang="en"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There was significant </a:t>
            </a:r>
            <a:r>
              <a:rPr lang="en" sz="1800">
                <a:solidFill>
                  <a:srgbClr val="FFFFFF"/>
                </a:solidFill>
                <a:latin typeface="Times New Roman"/>
                <a:ea typeface="Times New Roman"/>
                <a:cs typeface="Times New Roman"/>
                <a:sym typeface="Times New Roman"/>
              </a:rPr>
              <a:t>differences</a:t>
            </a:r>
            <a:r>
              <a:rPr lang="en" sz="1800">
                <a:solidFill>
                  <a:srgbClr val="FFFFFF"/>
                </a:solidFill>
                <a:latin typeface="Times New Roman"/>
                <a:ea typeface="Times New Roman"/>
                <a:cs typeface="Times New Roman"/>
                <a:sym typeface="Times New Roman"/>
              </a:rPr>
              <a:t> in both positive and negative feelings based on gender, with F having more positive feelings and less negative then M</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Underclassmen had more positive feelings then Upperclassmen</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Humanities had far more positive feelings then any other major</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There was a significant relationships between all three tools. </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.000 between SCEQ and TTM, - Anova</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-.51 between SCEQ  and AEQ Pos -Correlations</a:t>
            </a:r>
            <a:endParaRPr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.40 between SCEQ and AEQ Neg</a:t>
            </a:r>
            <a:endParaRPr sz="1800">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65" name="Google Shape;165;p27"/>
          <p:cNvSpPr txBox="1"/>
          <p:nvPr/>
        </p:nvSpPr>
        <p:spPr>
          <a:xfrm>
            <a:off x="393625" y="315575"/>
            <a:ext cx="8356800" cy="8316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000">
                <a:solidFill>
                  <a:srgbClr val="FFFFFF"/>
                </a:solidFill>
              </a:rPr>
              <a:t>                             </a:t>
            </a:r>
            <a:r>
              <a:rPr b="1" lang="en" sz="3000">
                <a:solidFill>
                  <a:srgbClr val="FFFFFF"/>
                </a:solidFill>
              </a:rPr>
              <a:t>Results</a:t>
            </a:r>
            <a:endParaRPr b="1" sz="30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2" name="Google Shape;172;p28"/>
          <p:cNvSpPr txBox="1"/>
          <p:nvPr/>
        </p:nvSpPr>
        <p:spPr>
          <a:xfrm>
            <a:off x="0" y="100"/>
            <a:ext cx="91815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txBox="1"/>
          <p:nvPr/>
        </p:nvSpPr>
        <p:spPr>
          <a:xfrm>
            <a:off x="488100" y="1258000"/>
            <a:ext cx="8167800" cy="3529800"/>
          </a:xfrm>
          <a:prstGeom prst="rect">
            <a:avLst/>
          </a:prstGeom>
          <a:solidFill>
            <a:srgbClr val="6AA84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1"/>
                </a:solidFill>
              </a:rPr>
              <a:t>TTM Compared to the AEQ Positive       TTM Compared to the AEQ Negative</a:t>
            </a:r>
            <a:endParaRPr sz="1800">
              <a:solidFill>
                <a:schemeClr val="lt1"/>
              </a:solidFill>
            </a:endParaRPr>
          </a:p>
          <a:p>
            <a:pPr indent="0" lvl="0" marL="457200" rtl="0" algn="l">
              <a:lnSpc>
                <a:spcPct val="115000"/>
              </a:lnSpc>
              <a:spcBef>
                <a:spcPts val="1600"/>
              </a:spcBef>
              <a:spcAft>
                <a:spcPts val="1600"/>
              </a:spcAft>
              <a:buNone/>
            </a:pPr>
            <a:r>
              <a:t/>
            </a:r>
            <a:endParaRPr sz="1800">
              <a:solidFill>
                <a:schemeClr val="lt1"/>
              </a:solidFill>
            </a:endParaRPr>
          </a:p>
        </p:txBody>
      </p:sp>
      <p:sp>
        <p:nvSpPr>
          <p:cNvPr id="174" name="Google Shape;174;p28"/>
          <p:cNvSpPr txBox="1"/>
          <p:nvPr/>
        </p:nvSpPr>
        <p:spPr>
          <a:xfrm>
            <a:off x="488100" y="225325"/>
            <a:ext cx="8167800" cy="7791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TTM &amp; AEQ Relationship</a:t>
            </a:r>
            <a:endParaRPr b="1" sz="3000">
              <a:solidFill>
                <a:srgbClr val="FFFFFF"/>
              </a:solidFill>
            </a:endParaRPr>
          </a:p>
        </p:txBody>
      </p:sp>
      <p:pic>
        <p:nvPicPr>
          <p:cNvPr id="175" name="Google Shape;175;p28"/>
          <p:cNvPicPr preferRelativeResize="0"/>
          <p:nvPr/>
        </p:nvPicPr>
        <p:blipFill>
          <a:blip r:embed="rId3">
            <a:alphaModFix/>
          </a:blip>
          <a:stretch>
            <a:fillRect/>
          </a:stretch>
        </p:blipFill>
        <p:spPr>
          <a:xfrm>
            <a:off x="7159175" y="3905950"/>
            <a:ext cx="2644125" cy="1237650"/>
          </a:xfrm>
          <a:prstGeom prst="rect">
            <a:avLst/>
          </a:prstGeom>
          <a:noFill/>
          <a:ln>
            <a:noFill/>
          </a:ln>
        </p:spPr>
      </p:pic>
      <p:pic>
        <p:nvPicPr>
          <p:cNvPr id="176" name="Google Shape;176;p28"/>
          <p:cNvPicPr preferRelativeResize="0"/>
          <p:nvPr/>
        </p:nvPicPr>
        <p:blipFill>
          <a:blip r:embed="rId4">
            <a:alphaModFix/>
          </a:blip>
          <a:stretch>
            <a:fillRect/>
          </a:stretch>
        </p:blipFill>
        <p:spPr>
          <a:xfrm>
            <a:off x="488100" y="1935975"/>
            <a:ext cx="3898325" cy="2763550"/>
          </a:xfrm>
          <a:prstGeom prst="rect">
            <a:avLst/>
          </a:prstGeom>
          <a:noFill/>
          <a:ln>
            <a:noFill/>
          </a:ln>
        </p:spPr>
      </p:pic>
      <p:pic>
        <p:nvPicPr>
          <p:cNvPr id="177" name="Google Shape;177;p28"/>
          <p:cNvPicPr preferRelativeResize="0"/>
          <p:nvPr/>
        </p:nvPicPr>
        <p:blipFill>
          <a:blip r:embed="rId5">
            <a:alphaModFix/>
          </a:blip>
          <a:stretch>
            <a:fillRect/>
          </a:stretch>
        </p:blipFill>
        <p:spPr>
          <a:xfrm>
            <a:off x="4679225" y="1886125"/>
            <a:ext cx="3898325" cy="2863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201450"/>
            <a:ext cx="8520600" cy="8163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Think-Pair-Share</a:t>
            </a:r>
            <a:endParaRPr b="1" sz="3000">
              <a:solidFill>
                <a:srgbClr val="FFFFFF"/>
              </a:solidFill>
            </a:endParaRPr>
          </a:p>
        </p:txBody>
      </p:sp>
      <p:sp>
        <p:nvSpPr>
          <p:cNvPr id="183" name="Google Shape;183;p29"/>
          <p:cNvSpPr txBox="1"/>
          <p:nvPr>
            <p:ph idx="1" type="body"/>
          </p:nvPr>
        </p:nvSpPr>
        <p:spPr>
          <a:xfrm>
            <a:off x="311700" y="1017750"/>
            <a:ext cx="8520600" cy="3827100"/>
          </a:xfrm>
          <a:prstGeom prst="rect">
            <a:avLst/>
          </a:prstGeom>
          <a:solidFill>
            <a:srgbClr val="6AA84F"/>
          </a:solidFill>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b="1" lang="en" sz="2400">
                <a:solidFill>
                  <a:srgbClr val="FFFFFF"/>
                </a:solidFill>
              </a:rPr>
              <a:t>Do you think these instruments could be useful to help you better understand your students?</a:t>
            </a:r>
            <a:endParaRPr b="1" sz="2400">
              <a:solidFill>
                <a:srgbClr val="FFFFFF"/>
              </a:solidFill>
            </a:endParaRPr>
          </a:p>
          <a:p>
            <a:pPr indent="-381000" lvl="0" marL="457200" rtl="0" algn="l">
              <a:spcBef>
                <a:spcPts val="0"/>
              </a:spcBef>
              <a:spcAft>
                <a:spcPts val="0"/>
              </a:spcAft>
              <a:buClr>
                <a:srgbClr val="FFFFFF"/>
              </a:buClr>
              <a:buSzPts val="2400"/>
              <a:buChar char="●"/>
            </a:pPr>
            <a:r>
              <a:rPr b="1" lang="en" sz="2400">
                <a:solidFill>
                  <a:srgbClr val="FFFFFF"/>
                </a:solidFill>
              </a:rPr>
              <a:t>How can you overcome obstacles to their use in your class?</a:t>
            </a:r>
            <a:endParaRPr b="1" sz="2400">
              <a:solidFill>
                <a:srgbClr val="FFFFFF"/>
              </a:solidFill>
            </a:endParaRPr>
          </a:p>
        </p:txBody>
      </p:sp>
      <p:pic>
        <p:nvPicPr>
          <p:cNvPr id="184" name="Google Shape;184;p29"/>
          <p:cNvPicPr preferRelativeResize="0"/>
          <p:nvPr/>
        </p:nvPicPr>
        <p:blipFill>
          <a:blip r:embed="rId3">
            <a:alphaModFix/>
          </a:blip>
          <a:stretch>
            <a:fillRect/>
          </a:stretch>
        </p:blipFill>
        <p:spPr>
          <a:xfrm>
            <a:off x="6990200" y="3683325"/>
            <a:ext cx="2644125" cy="1237650"/>
          </a:xfrm>
          <a:prstGeom prst="rect">
            <a:avLst/>
          </a:prstGeom>
          <a:noFill/>
          <a:ln>
            <a:noFill/>
          </a:ln>
        </p:spPr>
      </p:pic>
      <p:pic>
        <p:nvPicPr>
          <p:cNvPr descr="Image result for think pair share" id="185" name="Google Shape;185;p29"/>
          <p:cNvPicPr preferRelativeResize="0"/>
          <p:nvPr/>
        </p:nvPicPr>
        <p:blipFill>
          <a:blip r:embed="rId4">
            <a:alphaModFix/>
          </a:blip>
          <a:stretch>
            <a:fillRect/>
          </a:stretch>
        </p:blipFill>
        <p:spPr>
          <a:xfrm>
            <a:off x="1908349" y="2761575"/>
            <a:ext cx="5327300" cy="228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89" name="Shape 189"/>
        <p:cNvGrpSpPr/>
        <p:nvPr/>
      </p:nvGrpSpPr>
      <p:grpSpPr>
        <a:xfrm>
          <a:off x="0" y="0"/>
          <a:ext cx="0" cy="0"/>
          <a:chOff x="0" y="0"/>
          <a:chExt cx="0" cy="0"/>
        </a:xfrm>
      </p:grpSpPr>
      <p:sp>
        <p:nvSpPr>
          <p:cNvPr id="190" name="Google Shape;190;p30"/>
          <p:cNvSpPr txBox="1"/>
          <p:nvPr>
            <p:ph type="title"/>
          </p:nvPr>
        </p:nvSpPr>
        <p:spPr>
          <a:xfrm>
            <a:off x="311700" y="241725"/>
            <a:ext cx="8520600" cy="776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Implications</a:t>
            </a:r>
            <a:endParaRPr b="1" sz="3000">
              <a:solidFill>
                <a:srgbClr val="FFFFFF"/>
              </a:solidFill>
            </a:endParaRPr>
          </a:p>
        </p:txBody>
      </p:sp>
      <p:sp>
        <p:nvSpPr>
          <p:cNvPr id="191" name="Google Shape;191;p30"/>
          <p:cNvSpPr txBox="1"/>
          <p:nvPr>
            <p:ph idx="1" type="body"/>
          </p:nvPr>
        </p:nvSpPr>
        <p:spPr>
          <a:xfrm>
            <a:off x="311700" y="1069425"/>
            <a:ext cx="8520600" cy="3851400"/>
          </a:xfrm>
          <a:prstGeom prst="rect">
            <a:avLst/>
          </a:prstGeom>
          <a:solidFill>
            <a:srgbClr val="6AA84F"/>
          </a:soli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All three of the tools are valid, but they measure different constructs</a:t>
            </a:r>
            <a:endParaRPr>
              <a:solidFill>
                <a:srgbClr val="FFFFFF"/>
              </a:solidFill>
              <a:latin typeface="Times New Roman"/>
              <a:ea typeface="Times New Roman"/>
              <a:cs typeface="Times New Roman"/>
              <a:sym typeface="Times New Roman"/>
            </a:endParaRPr>
          </a:p>
          <a:p>
            <a:pPr indent="-342900" lvl="1" marL="914400" rtl="0" algn="l">
              <a:spcBef>
                <a:spcPts val="0"/>
              </a:spcBef>
              <a:spcAft>
                <a:spcPts val="0"/>
              </a:spcAft>
              <a:buClr>
                <a:srgbClr val="FFFFFF"/>
              </a:buClr>
              <a:buSzPts val="1800"/>
              <a:buFont typeface="Times New Roman"/>
              <a:buChar char="○"/>
            </a:pPr>
            <a:r>
              <a:rPr b="1" lang="en" sz="1800">
                <a:solidFill>
                  <a:srgbClr val="FFFFFF"/>
                </a:solidFill>
                <a:latin typeface="Times New Roman"/>
                <a:ea typeface="Times New Roman"/>
                <a:cs typeface="Times New Roman"/>
                <a:sym typeface="Times New Roman"/>
              </a:rPr>
              <a:t>Motivation is a complex, multi-faceted construct</a:t>
            </a:r>
            <a:endParaRPr b="1" sz="1800">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There were some relationships between the surveys, but lower than expected</a:t>
            </a:r>
            <a:endParaRPr>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Our tentative explanation is that students using surface levels of learning have more negative emotions toward learning. As they start to use deeper levels of learning, they level out before eventually understanding they need some anxiety to push themselves to succeed in deeper learning; alternative: maybe MN students were concerned w/graduating?</a:t>
            </a:r>
            <a:endParaRPr>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Future research will involve administering this survey to upper division classes in different fields to compare how these constructs interact in new settings</a:t>
            </a:r>
            <a:endParaRPr>
              <a:solidFill>
                <a:srgbClr val="FFFFFF"/>
              </a:solidFill>
              <a:latin typeface="Times New Roman"/>
              <a:ea typeface="Times New Roman"/>
              <a:cs typeface="Times New Roman"/>
              <a:sym typeface="Times New Roman"/>
            </a:endParaRPr>
          </a:p>
        </p:txBody>
      </p:sp>
      <p:pic>
        <p:nvPicPr>
          <p:cNvPr id="192" name="Google Shape;192;p30"/>
          <p:cNvPicPr preferRelativeResize="0"/>
          <p:nvPr/>
        </p:nvPicPr>
        <p:blipFill>
          <a:blip r:embed="rId3">
            <a:alphaModFix/>
          </a:blip>
          <a:stretch>
            <a:fillRect/>
          </a:stretch>
        </p:blipFill>
        <p:spPr>
          <a:xfrm>
            <a:off x="6878175" y="3860700"/>
            <a:ext cx="2644125" cy="12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1000"/>
                                        <p:tgtEl>
                                          <p:spTgt spid="19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96" name="Shape 196"/>
        <p:cNvGrpSpPr/>
        <p:nvPr/>
      </p:nvGrpSpPr>
      <p:grpSpPr>
        <a:xfrm>
          <a:off x="0" y="0"/>
          <a:ext cx="0" cy="0"/>
          <a:chOff x="0" y="0"/>
          <a:chExt cx="0" cy="0"/>
        </a:xfrm>
      </p:grpSpPr>
      <p:sp>
        <p:nvSpPr>
          <p:cNvPr id="197" name="Google Shape;197;p31"/>
          <p:cNvSpPr txBox="1"/>
          <p:nvPr>
            <p:ph type="title"/>
          </p:nvPr>
        </p:nvSpPr>
        <p:spPr>
          <a:xfrm>
            <a:off x="311700" y="255150"/>
            <a:ext cx="8520600" cy="7626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Q&amp;A about study</a:t>
            </a:r>
            <a:endParaRPr b="1" sz="3000">
              <a:solidFill>
                <a:srgbClr val="FFFFFF"/>
              </a:solidFill>
            </a:endParaRPr>
          </a:p>
        </p:txBody>
      </p:sp>
      <p:pic>
        <p:nvPicPr>
          <p:cNvPr id="198" name="Google Shape;198;p31"/>
          <p:cNvPicPr preferRelativeResize="0"/>
          <p:nvPr/>
        </p:nvPicPr>
        <p:blipFill>
          <a:blip r:embed="rId3">
            <a:alphaModFix/>
          </a:blip>
          <a:stretch>
            <a:fillRect/>
          </a:stretch>
        </p:blipFill>
        <p:spPr>
          <a:xfrm>
            <a:off x="6990200" y="3683325"/>
            <a:ext cx="2644125" cy="1237650"/>
          </a:xfrm>
          <a:prstGeom prst="rect">
            <a:avLst/>
          </a:prstGeom>
          <a:noFill/>
          <a:ln>
            <a:noFill/>
          </a:ln>
        </p:spPr>
      </p:pic>
      <p:pic>
        <p:nvPicPr>
          <p:cNvPr descr="Image result for Hands raised" id="199" name="Google Shape;199;p31"/>
          <p:cNvPicPr preferRelativeResize="0"/>
          <p:nvPr/>
        </p:nvPicPr>
        <p:blipFill>
          <a:blip r:embed="rId4">
            <a:alphaModFix/>
          </a:blip>
          <a:stretch>
            <a:fillRect/>
          </a:stretch>
        </p:blipFill>
        <p:spPr>
          <a:xfrm>
            <a:off x="1292563" y="1152475"/>
            <a:ext cx="6217075" cy="3743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25" y="-150"/>
            <a:ext cx="91440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title"/>
          </p:nvPr>
        </p:nvSpPr>
        <p:spPr>
          <a:xfrm>
            <a:off x="311700" y="445025"/>
            <a:ext cx="8520600" cy="572700"/>
          </a:xfrm>
          <a:prstGeom prst="rect">
            <a:avLst/>
          </a:prstGeom>
          <a:solidFill>
            <a:srgbClr val="38761D"/>
          </a:solidFill>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Metacognition &amp; Resistance Team</a:t>
            </a:r>
            <a:endParaRPr b="1">
              <a:solidFill>
                <a:srgbClr val="FFFFFF"/>
              </a:solidFill>
            </a:endParaRPr>
          </a:p>
        </p:txBody>
      </p:sp>
      <p:sp>
        <p:nvSpPr>
          <p:cNvPr id="62" name="Google Shape;62;p14"/>
          <p:cNvSpPr txBox="1"/>
          <p:nvPr>
            <p:ph idx="1" type="body"/>
          </p:nvPr>
        </p:nvSpPr>
        <p:spPr>
          <a:xfrm>
            <a:off x="311700" y="1152475"/>
            <a:ext cx="8520600" cy="3416400"/>
          </a:xfrm>
          <a:prstGeom prst="rect">
            <a:avLst/>
          </a:prstGeom>
          <a:solidFill>
            <a:srgbClr val="6AA84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Nate Yerke: Lead Investigator</a:t>
            </a:r>
            <a:endParaRPr b="1" sz="2400">
              <a:solidFill>
                <a:srgbClr val="FFFFFF"/>
              </a:solidFill>
            </a:endParaRPr>
          </a:p>
          <a:p>
            <a:pPr indent="0" lvl="0" marL="0" rtl="0" algn="l">
              <a:spcBef>
                <a:spcPts val="1600"/>
              </a:spcBef>
              <a:spcAft>
                <a:spcPts val="0"/>
              </a:spcAft>
              <a:buNone/>
            </a:pPr>
            <a:r>
              <a:rPr b="1" lang="en" sz="2400">
                <a:solidFill>
                  <a:srgbClr val="FFFFFF"/>
                </a:solidFill>
              </a:rPr>
              <a:t>Genesis </a:t>
            </a:r>
            <a:r>
              <a:rPr b="1" lang="en" sz="2400">
                <a:solidFill>
                  <a:srgbClr val="FFFFFF"/>
                </a:solidFill>
              </a:rPr>
              <a:t>Gutierrez</a:t>
            </a:r>
            <a:r>
              <a:rPr b="1" lang="en" sz="2400">
                <a:solidFill>
                  <a:srgbClr val="FFFFFF"/>
                </a:solidFill>
              </a:rPr>
              <a:t>: Assistant Investigator</a:t>
            </a:r>
            <a:endParaRPr b="1" sz="2400">
              <a:solidFill>
                <a:srgbClr val="FFFFFF"/>
              </a:solidFill>
            </a:endParaRPr>
          </a:p>
          <a:p>
            <a:pPr indent="0" lvl="0" marL="0" rtl="0" algn="l">
              <a:spcBef>
                <a:spcPts val="1600"/>
              </a:spcBef>
              <a:spcAft>
                <a:spcPts val="0"/>
              </a:spcAft>
              <a:buNone/>
            </a:pPr>
            <a:r>
              <a:rPr b="1" lang="en" sz="2400">
                <a:solidFill>
                  <a:srgbClr val="FFFFFF"/>
                </a:solidFill>
              </a:rPr>
              <a:t>Terrence Frazier: Lead Investigator</a:t>
            </a:r>
            <a:endParaRPr b="1" sz="2400">
              <a:solidFill>
                <a:srgbClr val="FFFFFF"/>
              </a:solidFill>
            </a:endParaRPr>
          </a:p>
          <a:p>
            <a:pPr indent="0" lvl="0" marL="0" rtl="0" algn="l">
              <a:spcBef>
                <a:spcPts val="1600"/>
              </a:spcBef>
              <a:spcAft>
                <a:spcPts val="1600"/>
              </a:spcAft>
              <a:buNone/>
            </a:pPr>
            <a:r>
              <a:rPr b="1" lang="en" sz="2400">
                <a:solidFill>
                  <a:srgbClr val="FFFFFF"/>
                </a:solidFill>
              </a:rPr>
              <a:t>Anton Tolman, Mentor</a:t>
            </a:r>
            <a:endParaRPr b="1" sz="2400">
              <a:solidFill>
                <a:srgbClr val="FFFFFF"/>
              </a:solidFill>
            </a:endParaRPr>
          </a:p>
        </p:txBody>
      </p:sp>
      <p:pic>
        <p:nvPicPr>
          <p:cNvPr id="63" name="Google Shape;63;p14"/>
          <p:cNvPicPr preferRelativeResize="0"/>
          <p:nvPr/>
        </p:nvPicPr>
        <p:blipFill>
          <a:blip r:embed="rId3">
            <a:alphaModFix/>
          </a:blip>
          <a:stretch>
            <a:fillRect/>
          </a:stretch>
        </p:blipFill>
        <p:spPr>
          <a:xfrm>
            <a:off x="7094450" y="3638750"/>
            <a:ext cx="2644125" cy="1237650"/>
          </a:xfrm>
          <a:prstGeom prst="rect">
            <a:avLst/>
          </a:prstGeom>
          <a:noFill/>
          <a:ln>
            <a:noFill/>
          </a:ln>
        </p:spPr>
      </p:pic>
      <p:pic>
        <p:nvPicPr>
          <p:cNvPr id="64" name="Google Shape;64;p14"/>
          <p:cNvPicPr preferRelativeResize="0"/>
          <p:nvPr/>
        </p:nvPicPr>
        <p:blipFill>
          <a:blip r:embed="rId4">
            <a:alphaModFix/>
          </a:blip>
          <a:stretch>
            <a:fillRect/>
          </a:stretch>
        </p:blipFill>
        <p:spPr>
          <a:xfrm>
            <a:off x="4828345" y="2947100"/>
            <a:ext cx="3076575" cy="1485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203" name="Shape 203"/>
        <p:cNvGrpSpPr/>
        <p:nvPr/>
      </p:nvGrpSpPr>
      <p:grpSpPr>
        <a:xfrm>
          <a:off x="0" y="0"/>
          <a:ext cx="0" cy="0"/>
          <a:chOff x="0" y="0"/>
          <a:chExt cx="0" cy="0"/>
        </a:xfrm>
      </p:grpSpPr>
      <p:sp>
        <p:nvSpPr>
          <p:cNvPr id="204" name="Google Shape;204;p32"/>
          <p:cNvSpPr txBox="1"/>
          <p:nvPr>
            <p:ph type="title"/>
          </p:nvPr>
        </p:nvSpPr>
        <p:spPr>
          <a:xfrm>
            <a:off x="311700" y="241725"/>
            <a:ext cx="8520600" cy="776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3-2-1 to promote Metacognition</a:t>
            </a:r>
            <a:endParaRPr b="1" sz="3000">
              <a:solidFill>
                <a:srgbClr val="FFFFFF"/>
              </a:solidFill>
            </a:endParaRPr>
          </a:p>
        </p:txBody>
      </p:sp>
      <p:sp>
        <p:nvSpPr>
          <p:cNvPr id="205" name="Google Shape;205;p32"/>
          <p:cNvSpPr txBox="1"/>
          <p:nvPr>
            <p:ph idx="1" type="body"/>
          </p:nvPr>
        </p:nvSpPr>
        <p:spPr>
          <a:xfrm>
            <a:off x="311700" y="1152475"/>
            <a:ext cx="6076200" cy="3868200"/>
          </a:xfrm>
          <a:prstGeom prst="rect">
            <a:avLst/>
          </a:prstGeom>
          <a:solidFill>
            <a:srgbClr val="6AA84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rPr>
              <a:t>Use the 3-2-1 Method to promote your own metacognition:</a:t>
            </a:r>
            <a:endParaRPr b="1" sz="2400"/>
          </a:p>
          <a:p>
            <a:pPr indent="0" lvl="0" marL="0" rtl="0" algn="l">
              <a:spcBef>
                <a:spcPts val="1600"/>
              </a:spcBef>
              <a:spcAft>
                <a:spcPts val="0"/>
              </a:spcAft>
              <a:buNone/>
            </a:pPr>
            <a:r>
              <a:t/>
            </a:r>
            <a:endParaRPr b="1" sz="2400"/>
          </a:p>
          <a:p>
            <a:pPr indent="-381000" lvl="0" marL="457200" rtl="0" algn="l">
              <a:spcBef>
                <a:spcPts val="1600"/>
              </a:spcBef>
              <a:spcAft>
                <a:spcPts val="0"/>
              </a:spcAft>
              <a:buClr>
                <a:srgbClr val="FFFFFF"/>
              </a:buClr>
              <a:buSzPts val="2400"/>
              <a:buChar char="●"/>
            </a:pPr>
            <a:r>
              <a:rPr b="1" lang="en" sz="2400">
                <a:solidFill>
                  <a:srgbClr val="FFFFFF"/>
                </a:solidFill>
              </a:rPr>
              <a:t>3- Things you learned in the session</a:t>
            </a:r>
            <a:endParaRPr b="1" sz="2400">
              <a:solidFill>
                <a:srgbClr val="FFFFFF"/>
              </a:solidFill>
            </a:endParaRPr>
          </a:p>
          <a:p>
            <a:pPr indent="-381000" lvl="0" marL="457200" rtl="0" algn="l">
              <a:spcBef>
                <a:spcPts val="0"/>
              </a:spcBef>
              <a:spcAft>
                <a:spcPts val="0"/>
              </a:spcAft>
              <a:buClr>
                <a:srgbClr val="FFFFFF"/>
              </a:buClr>
              <a:buSzPts val="2400"/>
              <a:buChar char="●"/>
            </a:pPr>
            <a:r>
              <a:rPr b="1" lang="en" sz="2400">
                <a:solidFill>
                  <a:srgbClr val="FFFFFF"/>
                </a:solidFill>
              </a:rPr>
              <a:t>2- Thoughts about what you can apply in your classroom</a:t>
            </a:r>
            <a:endParaRPr b="1" sz="2400">
              <a:solidFill>
                <a:srgbClr val="FFFFFF"/>
              </a:solidFill>
            </a:endParaRPr>
          </a:p>
          <a:p>
            <a:pPr indent="-381000" lvl="0" marL="457200" rtl="0" algn="l">
              <a:spcBef>
                <a:spcPts val="0"/>
              </a:spcBef>
              <a:spcAft>
                <a:spcPts val="0"/>
              </a:spcAft>
              <a:buClr>
                <a:srgbClr val="FFFFFF"/>
              </a:buClr>
              <a:buSzPts val="2400"/>
              <a:buChar char="●"/>
            </a:pPr>
            <a:r>
              <a:rPr b="1" lang="en" sz="2400">
                <a:solidFill>
                  <a:srgbClr val="FFFFFF"/>
                </a:solidFill>
              </a:rPr>
              <a:t>1-  Question you still have about the subject</a:t>
            </a:r>
            <a:endParaRPr b="1" sz="2400">
              <a:solidFill>
                <a:srgbClr val="FFFFFF"/>
              </a:solidFill>
            </a:endParaRPr>
          </a:p>
        </p:txBody>
      </p:sp>
      <p:pic>
        <p:nvPicPr>
          <p:cNvPr id="206" name="Google Shape;206;p32"/>
          <p:cNvPicPr preferRelativeResize="0"/>
          <p:nvPr/>
        </p:nvPicPr>
        <p:blipFill>
          <a:blip r:embed="rId3">
            <a:alphaModFix/>
          </a:blip>
          <a:stretch>
            <a:fillRect/>
          </a:stretch>
        </p:blipFill>
        <p:spPr>
          <a:xfrm>
            <a:off x="6990200" y="3683325"/>
            <a:ext cx="2644125" cy="1237650"/>
          </a:xfrm>
          <a:prstGeom prst="rect">
            <a:avLst/>
          </a:prstGeom>
          <a:noFill/>
          <a:ln>
            <a:noFill/>
          </a:ln>
        </p:spPr>
      </p:pic>
      <p:pic>
        <p:nvPicPr>
          <p:cNvPr id="207" name="Google Shape;207;p32"/>
          <p:cNvPicPr preferRelativeResize="0"/>
          <p:nvPr/>
        </p:nvPicPr>
        <p:blipFill>
          <a:blip r:embed="rId4">
            <a:alphaModFix/>
          </a:blip>
          <a:stretch>
            <a:fillRect/>
          </a:stretch>
        </p:blipFill>
        <p:spPr>
          <a:xfrm>
            <a:off x="6387900" y="1017825"/>
            <a:ext cx="2625076" cy="2800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4674500" y="1558175"/>
            <a:ext cx="73479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0" y="25"/>
            <a:ext cx="9144000" cy="5143500"/>
          </a:xfrm>
          <a:prstGeom prst="rect">
            <a:avLst/>
          </a:prstGeom>
          <a:solidFill>
            <a:srgbClr val="93C47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497550" y="1047900"/>
            <a:ext cx="8148900" cy="3594300"/>
          </a:xfrm>
          <a:prstGeom prst="rect">
            <a:avLst/>
          </a:prstGeom>
          <a:solidFill>
            <a:srgbClr val="6AA84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Flavell - Metacognitive knowledge... has to do with people as cognitive creatures and with their diverse </a:t>
            </a:r>
            <a:r>
              <a:rPr i="1" lang="en" sz="1800"/>
              <a:t>cognitive tasks, goals, actions, and experiences.</a:t>
            </a:r>
            <a:endParaRPr i="1" sz="1800"/>
          </a:p>
          <a:p>
            <a:pPr indent="0" lvl="0" marL="0" rtl="0" algn="l">
              <a:lnSpc>
                <a:spcPct val="115000"/>
              </a:lnSpc>
              <a:spcBef>
                <a:spcPts val="1600"/>
              </a:spcBef>
              <a:spcAft>
                <a:spcPts val="0"/>
              </a:spcAft>
              <a:buNone/>
            </a:pPr>
            <a:r>
              <a:rPr lang="en" sz="1800">
                <a:solidFill>
                  <a:srgbClr val="FFFFFF"/>
                </a:solidFill>
              </a:rPr>
              <a:t>Bransford, Brown &amp; Cocking - Metacognition helps students become better learners.</a:t>
            </a:r>
            <a:endParaRPr sz="1800">
              <a:solidFill>
                <a:srgbClr val="FFFFFF"/>
              </a:solidFill>
            </a:endParaRPr>
          </a:p>
          <a:p>
            <a:pPr indent="0" lvl="0" marL="0" rtl="0" algn="l">
              <a:lnSpc>
                <a:spcPct val="115000"/>
              </a:lnSpc>
              <a:spcBef>
                <a:spcPts val="1600"/>
              </a:spcBef>
              <a:spcAft>
                <a:spcPts val="0"/>
              </a:spcAft>
              <a:buClr>
                <a:schemeClr val="dk1"/>
              </a:buClr>
              <a:buSzPts val="1100"/>
              <a:buFont typeface="Arial"/>
              <a:buNone/>
            </a:pPr>
            <a:r>
              <a:rPr lang="en" sz="1800">
                <a:solidFill>
                  <a:srgbClr val="FFFFFF"/>
                </a:solidFill>
              </a:rPr>
              <a:t>Tolman, Johnson &amp; Biggs - Found connections between TTM stages and use of effective learning strategies and deep approaches to learning.</a:t>
            </a:r>
            <a:endParaRPr sz="1800">
              <a:solidFill>
                <a:srgbClr val="FFFFFF"/>
              </a:solidFill>
            </a:endParaRPr>
          </a:p>
          <a:p>
            <a:pPr indent="0" lvl="0" marL="0" rtl="0" algn="l">
              <a:lnSpc>
                <a:spcPct val="115000"/>
              </a:lnSpc>
              <a:spcBef>
                <a:spcPts val="1600"/>
              </a:spcBef>
              <a:spcAft>
                <a:spcPts val="0"/>
              </a:spcAft>
              <a:buClr>
                <a:schemeClr val="dk1"/>
              </a:buClr>
              <a:buSzPts val="1100"/>
              <a:buFont typeface="Arial"/>
              <a:buNone/>
            </a:pPr>
            <a:r>
              <a:rPr lang="en" sz="1800">
                <a:solidFill>
                  <a:srgbClr val="FFFFFF"/>
                </a:solidFill>
              </a:rPr>
              <a:t>Tolman &amp; Kremling - Metacognition helps reduce student resistance to learning.</a:t>
            </a:r>
            <a:endParaRPr sz="1800">
              <a:solidFill>
                <a:srgbClr val="FFFFFF"/>
              </a:solidFill>
            </a:endParaRPr>
          </a:p>
          <a:p>
            <a:pPr indent="0" lvl="0" marL="0" rtl="0" algn="l">
              <a:spcBef>
                <a:spcPts val="1600"/>
              </a:spcBef>
              <a:spcAft>
                <a:spcPts val="0"/>
              </a:spcAft>
              <a:buNone/>
            </a:pPr>
            <a:r>
              <a:t/>
            </a:r>
            <a:endParaRPr/>
          </a:p>
        </p:txBody>
      </p:sp>
      <p:sp>
        <p:nvSpPr>
          <p:cNvPr id="72" name="Google Shape;72;p15"/>
          <p:cNvSpPr txBox="1"/>
          <p:nvPr/>
        </p:nvSpPr>
        <p:spPr>
          <a:xfrm>
            <a:off x="497550" y="115225"/>
            <a:ext cx="8148900" cy="8574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rPr>
              <a:t>   Background on TTM and Metacognition</a:t>
            </a:r>
            <a:endParaRPr b="1" sz="3000">
              <a:solidFill>
                <a:srgbClr val="FFFFFF"/>
              </a:solidFill>
            </a:endParaRPr>
          </a:p>
        </p:txBody>
      </p:sp>
      <p:pic>
        <p:nvPicPr>
          <p:cNvPr id="73" name="Google Shape;73;p15"/>
          <p:cNvPicPr preferRelativeResize="0"/>
          <p:nvPr/>
        </p:nvPicPr>
        <p:blipFill>
          <a:blip r:embed="rId3">
            <a:alphaModFix/>
          </a:blip>
          <a:stretch>
            <a:fillRect/>
          </a:stretch>
        </p:blipFill>
        <p:spPr>
          <a:xfrm>
            <a:off x="7258525" y="3905875"/>
            <a:ext cx="2644125" cy="123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223100"/>
            <a:ext cx="8520600" cy="7947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Pieces that Lead to Motivation</a:t>
            </a:r>
            <a:endParaRPr b="1" sz="3000">
              <a:solidFill>
                <a:srgbClr val="FFFFFF"/>
              </a:solidFill>
            </a:endParaRPr>
          </a:p>
        </p:txBody>
      </p:sp>
      <p:sp>
        <p:nvSpPr>
          <p:cNvPr id="79" name="Google Shape;79;p16"/>
          <p:cNvSpPr txBox="1"/>
          <p:nvPr>
            <p:ph idx="1" type="body"/>
          </p:nvPr>
        </p:nvSpPr>
        <p:spPr>
          <a:xfrm>
            <a:off x="311700" y="1152475"/>
            <a:ext cx="5093400" cy="3248700"/>
          </a:xfrm>
          <a:prstGeom prst="rect">
            <a:avLst/>
          </a:prstGeom>
          <a:solidFill>
            <a:srgbClr val="6AA84F"/>
          </a:soli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Student readiness to change how they learn (process metacognition) </a:t>
            </a:r>
            <a:r>
              <a:rPr b="1" lang="en">
                <a:solidFill>
                  <a:srgbClr val="FFFFFF"/>
                </a:solidFill>
              </a:rPr>
              <a:t>(TTM)</a:t>
            </a:r>
            <a:endParaRPr b="1">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Engagement in the classroom (SCEQ)</a:t>
            </a:r>
            <a:endParaRPr b="1">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Achievement emotions &amp;  motivation (AEQ)</a:t>
            </a:r>
            <a:endParaRPr b="1">
              <a:solidFill>
                <a:srgbClr val="FFFFFF"/>
              </a:solidFill>
            </a:endParaRPr>
          </a:p>
          <a:p>
            <a:pPr indent="0" lvl="0" marL="0" rtl="0" algn="l">
              <a:spcBef>
                <a:spcPts val="1600"/>
              </a:spcBef>
              <a:spcAft>
                <a:spcPts val="1600"/>
              </a:spcAft>
              <a:buNone/>
            </a:pPr>
            <a:r>
              <a:rPr b="1" lang="en">
                <a:solidFill>
                  <a:srgbClr val="FFFFFF"/>
                </a:solidFill>
              </a:rPr>
              <a:t>Goal:  Evaluate relationships between these scales, and determine if the TTM could replace the other two.</a:t>
            </a:r>
            <a:endParaRPr b="1">
              <a:solidFill>
                <a:srgbClr val="FFFFFF"/>
              </a:solidFill>
            </a:endParaRPr>
          </a:p>
        </p:txBody>
      </p:sp>
      <p:pic>
        <p:nvPicPr>
          <p:cNvPr id="80" name="Google Shape;80;p16"/>
          <p:cNvPicPr preferRelativeResize="0"/>
          <p:nvPr/>
        </p:nvPicPr>
        <p:blipFill>
          <a:blip r:embed="rId3">
            <a:alphaModFix/>
          </a:blip>
          <a:stretch>
            <a:fillRect/>
          </a:stretch>
        </p:blipFill>
        <p:spPr>
          <a:xfrm>
            <a:off x="6990200" y="3683325"/>
            <a:ext cx="2644125" cy="1237650"/>
          </a:xfrm>
          <a:prstGeom prst="rect">
            <a:avLst/>
          </a:prstGeom>
          <a:noFill/>
          <a:ln>
            <a:noFill/>
          </a:ln>
        </p:spPr>
      </p:pic>
      <p:pic>
        <p:nvPicPr>
          <p:cNvPr id="81" name="Google Shape;81;p16"/>
          <p:cNvPicPr preferRelativeResize="0"/>
          <p:nvPr/>
        </p:nvPicPr>
        <p:blipFill>
          <a:blip r:embed="rId4">
            <a:alphaModFix/>
          </a:blip>
          <a:stretch>
            <a:fillRect/>
          </a:stretch>
        </p:blipFill>
        <p:spPr>
          <a:xfrm>
            <a:off x="5405100" y="1197225"/>
            <a:ext cx="3623200" cy="263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0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0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0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1000"/>
                                        <p:tgtEl>
                                          <p:spTgt spid="7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150025"/>
            <a:ext cx="8520600" cy="683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SCEQ &amp; AEQ</a:t>
            </a:r>
            <a:endParaRPr b="1" sz="3000">
              <a:solidFill>
                <a:srgbClr val="FFFFFF"/>
              </a:solidFill>
            </a:endParaRPr>
          </a:p>
        </p:txBody>
      </p:sp>
      <p:sp>
        <p:nvSpPr>
          <p:cNvPr id="87" name="Google Shape;87;p17"/>
          <p:cNvSpPr txBox="1"/>
          <p:nvPr>
            <p:ph idx="1" type="body"/>
          </p:nvPr>
        </p:nvSpPr>
        <p:spPr>
          <a:xfrm>
            <a:off x="311700" y="833125"/>
            <a:ext cx="8520600" cy="4032600"/>
          </a:xfrm>
          <a:prstGeom prst="rect">
            <a:avLst/>
          </a:prstGeom>
          <a:solidFill>
            <a:srgbClr val="6AA84F"/>
          </a:soli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SCEQ:  Designed to assess various behaviors related to student engagement in the classroom, specifically, skills, emotions, participation, and performance</a:t>
            </a:r>
            <a:endParaRPr b="1">
              <a:solidFill>
                <a:srgbClr val="FFFFFF"/>
              </a:solidFill>
            </a:endParaRPr>
          </a:p>
          <a:p>
            <a:pPr indent="0" lvl="0" marL="0" rtl="0" algn="l">
              <a:spcBef>
                <a:spcPts val="1600"/>
              </a:spcBef>
              <a:spcAft>
                <a:spcPts val="0"/>
              </a:spcAft>
              <a:buNone/>
            </a:pPr>
            <a:r>
              <a:rPr b="1" lang="en">
                <a:solidFill>
                  <a:srgbClr val="FFFFFF"/>
                </a:solidFill>
              </a:rPr>
              <a:t>       23 Questions,  based on 5 subscales, relating to engagement</a:t>
            </a:r>
            <a:endParaRPr b="1">
              <a:solidFill>
                <a:srgbClr val="FFFFFF"/>
              </a:solidFill>
            </a:endParaRPr>
          </a:p>
          <a:p>
            <a:pPr indent="-342900" lvl="0" marL="457200" rtl="0" algn="l">
              <a:spcBef>
                <a:spcPts val="1600"/>
              </a:spcBef>
              <a:spcAft>
                <a:spcPts val="0"/>
              </a:spcAft>
              <a:buClr>
                <a:srgbClr val="FFFFFF"/>
              </a:buClr>
              <a:buSzPts val="1800"/>
              <a:buChar char="●"/>
            </a:pPr>
            <a:r>
              <a:rPr b="1" lang="en">
                <a:solidFill>
                  <a:srgbClr val="FFFFFF"/>
                </a:solidFill>
              </a:rPr>
              <a:t>AEQ: Designed to assess various </a:t>
            </a:r>
            <a:r>
              <a:rPr b="1" lang="en">
                <a:solidFill>
                  <a:srgbClr val="FFFFFF"/>
                </a:solidFill>
              </a:rPr>
              <a:t>achievement</a:t>
            </a:r>
            <a:r>
              <a:rPr b="1" lang="en">
                <a:solidFill>
                  <a:srgbClr val="FFFFFF"/>
                </a:solidFill>
              </a:rPr>
              <a:t> emotions </a:t>
            </a:r>
            <a:r>
              <a:rPr b="1" lang="en">
                <a:solidFill>
                  <a:srgbClr val="FFFFFF"/>
                </a:solidFill>
              </a:rPr>
              <a:t>experienced</a:t>
            </a:r>
            <a:r>
              <a:rPr b="1" lang="en">
                <a:solidFill>
                  <a:srgbClr val="FFFFFF"/>
                </a:solidFill>
              </a:rPr>
              <a:t> by students in academic settings. Directly linked to the Control Value Theory (Pekrun, 2006)</a:t>
            </a:r>
            <a:endParaRPr b="1">
              <a:solidFill>
                <a:srgbClr val="FFFFFF"/>
              </a:solidFill>
            </a:endParaRPr>
          </a:p>
          <a:p>
            <a:pPr indent="0" lvl="0" marL="0" rtl="0" algn="l">
              <a:spcBef>
                <a:spcPts val="1600"/>
              </a:spcBef>
              <a:spcAft>
                <a:spcPts val="0"/>
              </a:spcAft>
              <a:buNone/>
            </a:pPr>
            <a:r>
              <a:rPr b="1" lang="en">
                <a:solidFill>
                  <a:srgbClr val="FFFFFF"/>
                </a:solidFill>
              </a:rPr>
              <a:t>Activating =causes change, ex: joy  Deactivating= stops change, ex: Despair   </a:t>
            </a:r>
            <a:endParaRPr b="1">
              <a:solidFill>
                <a:srgbClr val="FFFFFF"/>
              </a:solidFill>
            </a:endParaRPr>
          </a:p>
          <a:p>
            <a:pPr indent="0" lvl="0" marL="457200" rtl="0" algn="l">
              <a:spcBef>
                <a:spcPts val="1600"/>
              </a:spcBef>
              <a:spcAft>
                <a:spcPts val="1600"/>
              </a:spcAft>
              <a:buNone/>
            </a:pPr>
            <a:r>
              <a:rPr b="1" lang="en">
                <a:solidFill>
                  <a:srgbClr val="FFFFFF"/>
                </a:solidFill>
              </a:rPr>
              <a:t>24 Questions, Emotions are </a:t>
            </a:r>
            <a:r>
              <a:rPr b="1" lang="en">
                <a:solidFill>
                  <a:srgbClr val="FFFFFF"/>
                </a:solidFill>
              </a:rPr>
              <a:t>categorized</a:t>
            </a:r>
            <a:r>
              <a:rPr b="1" lang="en">
                <a:solidFill>
                  <a:srgbClr val="FFFFFF"/>
                </a:solidFill>
              </a:rPr>
              <a:t> as positive/negative,    activating or deactivating, and </a:t>
            </a:r>
            <a:r>
              <a:rPr b="1" lang="en">
                <a:solidFill>
                  <a:srgbClr val="FFFFFF"/>
                </a:solidFill>
              </a:rPr>
              <a:t>separated</a:t>
            </a:r>
            <a:r>
              <a:rPr b="1" lang="en">
                <a:solidFill>
                  <a:srgbClr val="FFFFFF"/>
                </a:solidFill>
              </a:rPr>
              <a:t> by </a:t>
            </a:r>
            <a:r>
              <a:rPr b="1" lang="en">
                <a:solidFill>
                  <a:srgbClr val="FFFFFF"/>
                </a:solidFill>
              </a:rPr>
              <a:t>environment</a:t>
            </a:r>
            <a:r>
              <a:rPr b="1" lang="en">
                <a:solidFill>
                  <a:srgbClr val="FFFFFF"/>
                </a:solidFill>
              </a:rPr>
              <a:t>.</a:t>
            </a:r>
            <a:endParaRPr b="1">
              <a:solidFill>
                <a:srgbClr val="FFFFFF"/>
              </a:solidFill>
            </a:endParaRPr>
          </a:p>
        </p:txBody>
      </p:sp>
      <p:pic>
        <p:nvPicPr>
          <p:cNvPr id="88" name="Google Shape;88;p17"/>
          <p:cNvPicPr preferRelativeResize="0"/>
          <p:nvPr/>
        </p:nvPicPr>
        <p:blipFill>
          <a:blip r:embed="rId3">
            <a:alphaModFix/>
          </a:blip>
          <a:stretch>
            <a:fillRect/>
          </a:stretch>
        </p:blipFill>
        <p:spPr>
          <a:xfrm>
            <a:off x="7121625" y="4058850"/>
            <a:ext cx="2644125" cy="12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311700" y="235475"/>
            <a:ext cx="8520600" cy="782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Transtheoretical Model of Change (TTM)</a:t>
            </a:r>
            <a:endParaRPr b="1" sz="3000">
              <a:solidFill>
                <a:srgbClr val="FFFFFF"/>
              </a:solidFill>
            </a:endParaRPr>
          </a:p>
        </p:txBody>
      </p:sp>
      <p:sp>
        <p:nvSpPr>
          <p:cNvPr id="94" name="Google Shape;94;p18"/>
          <p:cNvSpPr txBox="1"/>
          <p:nvPr>
            <p:ph idx="1" type="body"/>
          </p:nvPr>
        </p:nvSpPr>
        <p:spPr>
          <a:xfrm>
            <a:off x="311700" y="1117400"/>
            <a:ext cx="8520600" cy="3531900"/>
          </a:xfrm>
          <a:prstGeom prst="rect">
            <a:avLst/>
          </a:prstGeom>
          <a:solidFill>
            <a:srgbClr val="6AA84F"/>
          </a:solidFill>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Char char="●"/>
            </a:pPr>
            <a:r>
              <a:rPr lang="en">
                <a:solidFill>
                  <a:srgbClr val="FFFFFF"/>
                </a:solidFill>
              </a:rPr>
              <a:t>Originally developed as a clinical theory for addiction (Prochaska &amp;  DiClemente) to identify those who succeed in treatment vs. not</a:t>
            </a:r>
            <a:endParaRPr>
              <a:solidFill>
                <a:srgbClr val="FFFFFF"/>
              </a:solidFill>
            </a:endParaRPr>
          </a:p>
          <a:p>
            <a:pPr indent="-342900" lvl="0" marL="457200" rtl="0" algn="l">
              <a:lnSpc>
                <a:spcPct val="115000"/>
              </a:lnSpc>
              <a:spcBef>
                <a:spcPts val="0"/>
              </a:spcBef>
              <a:spcAft>
                <a:spcPts val="0"/>
              </a:spcAft>
              <a:buClr>
                <a:srgbClr val="FFFFFF"/>
              </a:buClr>
              <a:buSzPts val="1800"/>
              <a:buChar char="●"/>
            </a:pPr>
            <a:r>
              <a:rPr lang="en">
                <a:solidFill>
                  <a:srgbClr val="FFFFFF"/>
                </a:solidFill>
              </a:rPr>
              <a:t>Has been supported in health behaviors (e.g. exercise, weight loss), mental health treatment, even in organizational change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Recent research has begun to investigate the TTM in educational contexts (Tolman; Cole, Harris &amp; Field; Moreira et al.) especially in relation to motivation, resistance, and academic performance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Had extremely high test-retest Reliability in recent research (98%!)</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Often described as a “readiness to change” stage model</a:t>
            </a:r>
            <a:endParaRPr>
              <a:solidFill>
                <a:srgbClr val="FFFFFF"/>
              </a:solidFill>
            </a:endParaRPr>
          </a:p>
          <a:p>
            <a:pPr indent="0" lvl="0" marL="457200" rtl="0" algn="l">
              <a:spcBef>
                <a:spcPts val="1600"/>
              </a:spcBef>
              <a:spcAft>
                <a:spcPts val="0"/>
              </a:spcAft>
              <a:buNone/>
            </a:pPr>
            <a:r>
              <a:t/>
            </a:r>
            <a:endParaRPr>
              <a:solidFill>
                <a:srgbClr val="FFFFFF"/>
              </a:solidFill>
            </a:endParaRPr>
          </a:p>
          <a:p>
            <a:pPr indent="0" lvl="0" marL="457200" rtl="0" algn="l">
              <a:spcBef>
                <a:spcPts val="1600"/>
              </a:spcBef>
              <a:spcAft>
                <a:spcPts val="1600"/>
              </a:spcAft>
              <a:buNone/>
            </a:pPr>
            <a:r>
              <a:t/>
            </a:r>
            <a:endParaRPr>
              <a:solidFill>
                <a:srgbClr val="FFFFFF"/>
              </a:solidFill>
              <a:latin typeface="Times New Roman"/>
              <a:ea typeface="Times New Roman"/>
              <a:cs typeface="Times New Roman"/>
              <a:sym typeface="Times New Roman"/>
            </a:endParaRPr>
          </a:p>
        </p:txBody>
      </p:sp>
      <p:pic>
        <p:nvPicPr>
          <p:cNvPr id="95" name="Google Shape;95;p18"/>
          <p:cNvPicPr preferRelativeResize="0"/>
          <p:nvPr/>
        </p:nvPicPr>
        <p:blipFill>
          <a:blip r:embed="rId3">
            <a:alphaModFix/>
          </a:blip>
          <a:stretch>
            <a:fillRect/>
          </a:stretch>
        </p:blipFill>
        <p:spPr>
          <a:xfrm>
            <a:off x="6990200" y="3683325"/>
            <a:ext cx="2644125" cy="123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257963" y="182725"/>
            <a:ext cx="8520600" cy="6084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rgbClr val="FFFFFF"/>
                </a:solidFill>
              </a:rPr>
              <a:t>Transtheoretical Model (TTM) Stages</a:t>
            </a:r>
            <a:endParaRPr b="1" sz="3000">
              <a:solidFill>
                <a:srgbClr val="FFFFFF"/>
              </a:solidFill>
            </a:endParaRPr>
          </a:p>
          <a:p>
            <a:pPr indent="0" lvl="0" marL="0" rtl="0" algn="l">
              <a:spcBef>
                <a:spcPts val="0"/>
              </a:spcBef>
              <a:spcAft>
                <a:spcPts val="0"/>
              </a:spcAft>
              <a:buNone/>
            </a:pPr>
            <a:r>
              <a:t/>
            </a:r>
            <a:endParaRPr/>
          </a:p>
        </p:txBody>
      </p:sp>
      <p:pic>
        <p:nvPicPr>
          <p:cNvPr id="101" name="Google Shape;101;p19"/>
          <p:cNvPicPr preferRelativeResize="0"/>
          <p:nvPr/>
        </p:nvPicPr>
        <p:blipFill>
          <a:blip r:embed="rId3">
            <a:alphaModFix/>
          </a:blip>
          <a:stretch>
            <a:fillRect/>
          </a:stretch>
        </p:blipFill>
        <p:spPr>
          <a:xfrm>
            <a:off x="960675" y="937125"/>
            <a:ext cx="7115175" cy="3962400"/>
          </a:xfrm>
          <a:prstGeom prst="rect">
            <a:avLst/>
          </a:prstGeom>
          <a:noFill/>
          <a:ln>
            <a:noFill/>
          </a:ln>
        </p:spPr>
      </p:pic>
      <p:pic>
        <p:nvPicPr>
          <p:cNvPr id="102" name="Google Shape;102;p19"/>
          <p:cNvPicPr preferRelativeResize="0"/>
          <p:nvPr/>
        </p:nvPicPr>
        <p:blipFill>
          <a:blip r:embed="rId4">
            <a:alphaModFix/>
          </a:blip>
          <a:stretch>
            <a:fillRect/>
          </a:stretch>
        </p:blipFill>
        <p:spPr>
          <a:xfrm>
            <a:off x="7142600" y="3835725"/>
            <a:ext cx="2644125" cy="123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241725"/>
            <a:ext cx="8520600" cy="7761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Brainstorm</a:t>
            </a:r>
            <a:endParaRPr b="1" sz="3000">
              <a:solidFill>
                <a:srgbClr val="FFFFFF"/>
              </a:solidFill>
            </a:endParaRPr>
          </a:p>
        </p:txBody>
      </p:sp>
      <p:sp>
        <p:nvSpPr>
          <p:cNvPr id="108" name="Google Shape;108;p20"/>
          <p:cNvSpPr txBox="1"/>
          <p:nvPr>
            <p:ph idx="1" type="body"/>
          </p:nvPr>
        </p:nvSpPr>
        <p:spPr>
          <a:xfrm>
            <a:off x="311700" y="1152475"/>
            <a:ext cx="8520600" cy="3416400"/>
          </a:xfrm>
          <a:prstGeom prst="rect">
            <a:avLst/>
          </a:prstGeom>
          <a:solidFill>
            <a:srgbClr val="6AA84F"/>
          </a:solidFill>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b="1" lang="en" sz="2400">
                <a:solidFill>
                  <a:srgbClr val="FFFFFF"/>
                </a:solidFill>
              </a:rPr>
              <a:t>How do you think metacognition affects student engagement and emotions?</a:t>
            </a:r>
            <a:endParaRPr b="1" sz="2400">
              <a:solidFill>
                <a:srgbClr val="FFFFFF"/>
              </a:solidFill>
            </a:endParaRPr>
          </a:p>
          <a:p>
            <a:pPr indent="0" lvl="0" marL="457200" rtl="0" algn="l">
              <a:spcBef>
                <a:spcPts val="1600"/>
              </a:spcBef>
              <a:spcAft>
                <a:spcPts val="0"/>
              </a:spcAft>
              <a:buNone/>
            </a:pPr>
            <a:r>
              <a:t/>
            </a:r>
            <a:endParaRPr b="1" sz="2400">
              <a:solidFill>
                <a:srgbClr val="FFFFFF"/>
              </a:solidFill>
            </a:endParaRPr>
          </a:p>
          <a:p>
            <a:pPr indent="-381000" lvl="0" marL="457200" rtl="0" algn="l">
              <a:spcBef>
                <a:spcPts val="1600"/>
              </a:spcBef>
              <a:spcAft>
                <a:spcPts val="0"/>
              </a:spcAft>
              <a:buClr>
                <a:srgbClr val="FFFFFF"/>
              </a:buClr>
              <a:buSzPts val="2400"/>
              <a:buChar char="●"/>
            </a:pPr>
            <a:r>
              <a:rPr b="1" lang="en" sz="2400">
                <a:solidFill>
                  <a:srgbClr val="FFFFFF"/>
                </a:solidFill>
              </a:rPr>
              <a:t>How do you think these surveys would interact with each other? Would you expect these interactions to be significant?</a:t>
            </a:r>
            <a:endParaRPr b="1" sz="2400">
              <a:solidFill>
                <a:srgbClr val="FFFFFF"/>
              </a:solidFill>
            </a:endParaRPr>
          </a:p>
        </p:txBody>
      </p:sp>
      <p:pic>
        <p:nvPicPr>
          <p:cNvPr id="109" name="Google Shape;109;p20"/>
          <p:cNvPicPr preferRelativeResize="0"/>
          <p:nvPr/>
        </p:nvPicPr>
        <p:blipFill>
          <a:blip r:embed="rId3">
            <a:alphaModFix/>
          </a:blip>
          <a:stretch>
            <a:fillRect/>
          </a:stretch>
        </p:blipFill>
        <p:spPr>
          <a:xfrm>
            <a:off x="6990200" y="3683325"/>
            <a:ext cx="2644125" cy="123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3C47D"/>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247875"/>
            <a:ext cx="8520600" cy="769800"/>
          </a:xfrm>
          <a:prstGeom prst="rect">
            <a:avLst/>
          </a:prstGeom>
          <a:solidFill>
            <a:srgbClr val="38761D"/>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rPr>
              <a:t>Purpose of Study</a:t>
            </a:r>
            <a:endParaRPr b="1" sz="3000">
              <a:solidFill>
                <a:srgbClr val="FFFFFF"/>
              </a:solidFill>
            </a:endParaRPr>
          </a:p>
        </p:txBody>
      </p:sp>
      <p:sp>
        <p:nvSpPr>
          <p:cNvPr id="115" name="Google Shape;115;p21"/>
          <p:cNvSpPr txBox="1"/>
          <p:nvPr>
            <p:ph idx="1" type="body"/>
          </p:nvPr>
        </p:nvSpPr>
        <p:spPr>
          <a:xfrm>
            <a:off x="311700" y="1170075"/>
            <a:ext cx="5747100" cy="3612900"/>
          </a:xfrm>
          <a:prstGeom prst="rect">
            <a:avLst/>
          </a:prstGeom>
          <a:solidFill>
            <a:srgbClr val="6AA84F"/>
          </a:solidFill>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To further evaluate the TTM and how it relates to motivation and engagement</a:t>
            </a:r>
            <a:endParaRPr b="1">
              <a:solidFill>
                <a:srgbClr val="FFFFFF"/>
              </a:solidFill>
            </a:endParaRPr>
          </a:p>
          <a:p>
            <a:pPr indent="0" lvl="0" marL="0" rtl="0" algn="l">
              <a:spcBef>
                <a:spcPts val="1600"/>
              </a:spcBef>
              <a:spcAft>
                <a:spcPts val="0"/>
              </a:spcAft>
              <a:buNone/>
            </a:pPr>
            <a:r>
              <a:rPr b="1" lang="en">
                <a:solidFill>
                  <a:srgbClr val="FFFFFF"/>
                </a:solidFill>
              </a:rPr>
              <a:t>Research Questions:</a:t>
            </a:r>
            <a:endParaRPr b="1">
              <a:solidFill>
                <a:srgbClr val="FFFFFF"/>
              </a:solidFill>
            </a:endParaRPr>
          </a:p>
          <a:p>
            <a:pPr indent="-342900" lvl="0" marL="914400" rtl="0" algn="l">
              <a:spcBef>
                <a:spcPts val="1600"/>
              </a:spcBef>
              <a:spcAft>
                <a:spcPts val="0"/>
              </a:spcAft>
              <a:buClr>
                <a:srgbClr val="FFFFFF"/>
              </a:buClr>
              <a:buSzPts val="1800"/>
              <a:buChar char="●"/>
            </a:pPr>
            <a:r>
              <a:rPr b="1" lang="en">
                <a:solidFill>
                  <a:srgbClr val="FFFFFF"/>
                </a:solidFill>
              </a:rPr>
              <a:t>What are the relationships between the TTM, SCEQ, and AEQ? </a:t>
            </a:r>
            <a:endParaRPr b="1">
              <a:solidFill>
                <a:srgbClr val="FFFFFF"/>
              </a:solidFill>
            </a:endParaRPr>
          </a:p>
          <a:p>
            <a:pPr indent="-342900" lvl="0" marL="914400" rtl="0" algn="l">
              <a:spcBef>
                <a:spcPts val="0"/>
              </a:spcBef>
              <a:spcAft>
                <a:spcPts val="0"/>
              </a:spcAft>
              <a:buClr>
                <a:srgbClr val="FFFFFF"/>
              </a:buClr>
              <a:buSzPts val="1800"/>
              <a:buChar char="●"/>
            </a:pPr>
            <a:r>
              <a:rPr b="1" lang="en">
                <a:solidFill>
                  <a:srgbClr val="FFFFFF"/>
                </a:solidFill>
              </a:rPr>
              <a:t>How do demographics affect scores on these tests? </a:t>
            </a:r>
            <a:endParaRPr b="1">
              <a:solidFill>
                <a:srgbClr val="FFFFFF"/>
              </a:solidFill>
            </a:endParaRPr>
          </a:p>
          <a:p>
            <a:pPr indent="-342900" lvl="0" marL="914400" rtl="0" algn="l">
              <a:spcBef>
                <a:spcPts val="0"/>
              </a:spcBef>
              <a:spcAft>
                <a:spcPts val="0"/>
              </a:spcAft>
              <a:buClr>
                <a:srgbClr val="FFFFFF"/>
              </a:buClr>
              <a:buSzPts val="1800"/>
              <a:buChar char="●"/>
            </a:pPr>
            <a:r>
              <a:rPr b="1" lang="en">
                <a:solidFill>
                  <a:srgbClr val="FFFFFF"/>
                </a:solidFill>
              </a:rPr>
              <a:t>What are the overall TTM, AEQ and SCEQ patterns seen in Intro Psych Courses at UVU?</a:t>
            </a:r>
            <a:endParaRPr b="1">
              <a:solidFill>
                <a:srgbClr val="FFFFFF"/>
              </a:solidFill>
            </a:endParaRPr>
          </a:p>
          <a:p>
            <a:pPr indent="0" lvl="0" marL="457200" rtl="0" algn="l">
              <a:spcBef>
                <a:spcPts val="1600"/>
              </a:spcBef>
              <a:spcAft>
                <a:spcPts val="0"/>
              </a:spcAft>
              <a:buNone/>
            </a:pPr>
            <a:r>
              <a:t/>
            </a:r>
            <a:endParaRPr>
              <a:solidFill>
                <a:srgbClr val="FFFFFF"/>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a:solidFill>
                <a:srgbClr val="FFFFFF"/>
              </a:solidFill>
              <a:latin typeface="Times New Roman"/>
              <a:ea typeface="Times New Roman"/>
              <a:cs typeface="Times New Roman"/>
              <a:sym typeface="Times New Roman"/>
            </a:endParaRPr>
          </a:p>
          <a:p>
            <a:pPr indent="0" lvl="0" marL="457200" rtl="0" algn="l">
              <a:spcBef>
                <a:spcPts val="1600"/>
              </a:spcBef>
              <a:spcAft>
                <a:spcPts val="1600"/>
              </a:spcAft>
              <a:buNone/>
            </a:pPr>
            <a:r>
              <a:t/>
            </a:r>
            <a:endParaRPr>
              <a:solidFill>
                <a:srgbClr val="FFFFFF"/>
              </a:solidFill>
              <a:latin typeface="Times New Roman"/>
              <a:ea typeface="Times New Roman"/>
              <a:cs typeface="Times New Roman"/>
              <a:sym typeface="Times New Roman"/>
            </a:endParaRPr>
          </a:p>
        </p:txBody>
      </p:sp>
      <p:pic>
        <p:nvPicPr>
          <p:cNvPr id="116" name="Google Shape;116;p21"/>
          <p:cNvPicPr preferRelativeResize="0"/>
          <p:nvPr/>
        </p:nvPicPr>
        <p:blipFill>
          <a:blip r:embed="rId3">
            <a:alphaModFix/>
          </a:blip>
          <a:stretch>
            <a:fillRect/>
          </a:stretch>
        </p:blipFill>
        <p:spPr>
          <a:xfrm>
            <a:off x="6990200" y="3683325"/>
            <a:ext cx="2644125" cy="1237650"/>
          </a:xfrm>
          <a:prstGeom prst="rect">
            <a:avLst/>
          </a:prstGeom>
          <a:noFill/>
          <a:ln>
            <a:noFill/>
          </a:ln>
        </p:spPr>
      </p:pic>
      <p:pic>
        <p:nvPicPr>
          <p:cNvPr id="117" name="Google Shape;117;p21"/>
          <p:cNvPicPr preferRelativeResize="0"/>
          <p:nvPr/>
        </p:nvPicPr>
        <p:blipFill>
          <a:blip r:embed="rId4">
            <a:alphaModFix/>
          </a:blip>
          <a:stretch>
            <a:fillRect/>
          </a:stretch>
        </p:blipFill>
        <p:spPr>
          <a:xfrm>
            <a:off x="6208350" y="1170063"/>
            <a:ext cx="2773500" cy="263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1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1000"/>
                                        <p:tgtEl>
                                          <p:spTgt spid="11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Effect filter="fade" transition="in">
                                      <p:cBhvr>
                                        <p:cTn dur="1000"/>
                                        <p:tgtEl>
                                          <p:spTgt spid="11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Effect filter="fade" transition="in">
                                      <p:cBhvr>
                                        <p:cTn dur="1000"/>
                                        <p:tgtEl>
                                          <p:spTgt spid="11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Effect filter="fade" transition="in">
                                      <p:cBhvr>
                                        <p:cTn dur="1000"/>
                                        <p:tgtEl>
                                          <p:spTgt spid="11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