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1" r:id="rId6"/>
    <p:sldId id="268" r:id="rId7"/>
    <p:sldId id="269" r:id="rId8"/>
    <p:sldId id="258" r:id="rId9"/>
    <p:sldId id="263" r:id="rId10"/>
    <p:sldId id="270" r:id="rId11"/>
    <p:sldId id="271" r:id="rId12"/>
    <p:sldId id="272" r:id="rId13"/>
    <p:sldId id="273" r:id="rId14"/>
    <p:sldId id="274" r:id="rId15"/>
    <p:sldId id="265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C3B73-0EAB-4A41-BB0B-E9BDC5B984A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104EBD-FFD4-466E-BBB5-4FEFF55A7C88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Classroom Discussion</a:t>
          </a:r>
          <a:endParaRPr lang="en-US" b="1" dirty="0">
            <a:solidFill>
              <a:schemeClr val="bg1"/>
            </a:solidFill>
          </a:endParaRPr>
        </a:p>
      </dgm:t>
    </dgm:pt>
    <dgm:pt modelId="{26C3AB4D-ACC6-40F2-8077-BD66FD4E3B28}" type="parTrans" cxnId="{BD022C0C-162A-49C7-BB01-5BB81922CEF2}">
      <dgm:prSet/>
      <dgm:spPr/>
      <dgm:t>
        <a:bodyPr/>
        <a:lstStyle/>
        <a:p>
          <a:endParaRPr lang="en-US"/>
        </a:p>
      </dgm:t>
    </dgm:pt>
    <dgm:pt modelId="{E55638CA-77A6-433B-AC2C-17073A622A89}" type="sibTrans" cxnId="{BD022C0C-162A-49C7-BB01-5BB81922CEF2}">
      <dgm:prSet/>
      <dgm:spPr/>
      <dgm:t>
        <a:bodyPr/>
        <a:lstStyle/>
        <a:p>
          <a:endParaRPr lang="en-US"/>
        </a:p>
      </dgm:t>
    </dgm:pt>
    <dgm:pt modelId="{B85731FF-4BD6-490F-BFEA-1E3EEBF4FC9A}">
      <dgm:prSet phldrT="[Text]"/>
      <dgm:spPr/>
      <dgm:t>
        <a:bodyPr/>
        <a:lstStyle/>
        <a:p>
          <a:endParaRPr lang="en-US" dirty="0"/>
        </a:p>
      </dgm:t>
    </dgm:pt>
    <dgm:pt modelId="{7503C222-F31D-48FE-A8FA-D8C71CA5B683}" type="parTrans" cxnId="{D76267CC-32C1-4101-A230-3880943F5E1F}">
      <dgm:prSet/>
      <dgm:spPr/>
      <dgm:t>
        <a:bodyPr/>
        <a:lstStyle/>
        <a:p>
          <a:endParaRPr lang="en-US"/>
        </a:p>
      </dgm:t>
    </dgm:pt>
    <dgm:pt modelId="{733366AA-026B-4283-BDC7-695178A34B28}" type="sibTrans" cxnId="{D76267CC-32C1-4101-A230-3880943F5E1F}">
      <dgm:prSet/>
      <dgm:spPr/>
      <dgm:t>
        <a:bodyPr/>
        <a:lstStyle/>
        <a:p>
          <a:endParaRPr lang="en-US"/>
        </a:p>
      </dgm:t>
    </dgm:pt>
    <dgm:pt modelId="{32B646EC-809A-4AE3-9AEC-DFEC9599FDB3}">
      <dgm:prSet phldrT="[Text]"/>
      <dgm:spPr/>
      <dgm:t>
        <a:bodyPr/>
        <a:lstStyle/>
        <a:p>
          <a:endParaRPr lang="en-US" dirty="0"/>
        </a:p>
      </dgm:t>
    </dgm:pt>
    <dgm:pt modelId="{9FF8B40F-4BC5-4744-9967-E21868CB3280}" type="parTrans" cxnId="{665AA0EB-7628-4918-9951-B4F9F8D4C0AF}">
      <dgm:prSet/>
      <dgm:spPr/>
      <dgm:t>
        <a:bodyPr/>
        <a:lstStyle/>
        <a:p>
          <a:endParaRPr lang="en-US"/>
        </a:p>
      </dgm:t>
    </dgm:pt>
    <dgm:pt modelId="{22E03F94-067A-4383-B25C-969F3745DEAF}" type="sibTrans" cxnId="{665AA0EB-7628-4918-9951-B4F9F8D4C0AF}">
      <dgm:prSet/>
      <dgm:spPr/>
      <dgm:t>
        <a:bodyPr/>
        <a:lstStyle/>
        <a:p>
          <a:endParaRPr lang="en-US"/>
        </a:p>
      </dgm:t>
    </dgm:pt>
    <dgm:pt modelId="{ED3A428E-465E-4520-A681-FFCFC547C17D}">
      <dgm:prSet phldrT="[Text]"/>
      <dgm:spPr/>
      <dgm:t>
        <a:bodyPr/>
        <a:lstStyle/>
        <a:p>
          <a:endParaRPr lang="en-US" dirty="0"/>
        </a:p>
      </dgm:t>
    </dgm:pt>
    <dgm:pt modelId="{DD57FC53-A975-4B5E-BEC8-9919C7EB15DA}" type="parTrans" cxnId="{C066038D-3F2A-4FE7-A8CE-DB256181C123}">
      <dgm:prSet/>
      <dgm:spPr/>
      <dgm:t>
        <a:bodyPr/>
        <a:lstStyle/>
        <a:p>
          <a:endParaRPr lang="en-US"/>
        </a:p>
      </dgm:t>
    </dgm:pt>
    <dgm:pt modelId="{3F7AF04C-9960-4449-BEE6-A9466382F740}" type="sibTrans" cxnId="{C066038D-3F2A-4FE7-A8CE-DB256181C123}">
      <dgm:prSet/>
      <dgm:spPr/>
      <dgm:t>
        <a:bodyPr/>
        <a:lstStyle/>
        <a:p>
          <a:endParaRPr lang="en-US"/>
        </a:p>
      </dgm:t>
    </dgm:pt>
    <dgm:pt modelId="{4274FBAE-AACC-477E-9F08-0020DA753882}">
      <dgm:prSet/>
      <dgm:spPr/>
      <dgm:t>
        <a:bodyPr/>
        <a:lstStyle/>
        <a:p>
          <a:endParaRPr lang="en-US" dirty="0"/>
        </a:p>
      </dgm:t>
    </dgm:pt>
    <dgm:pt modelId="{BE18CB7E-4025-4F38-9A3D-A5673D631A86}" type="parTrans" cxnId="{097CBE3A-F281-435E-8FE6-CA7662C95B37}">
      <dgm:prSet/>
      <dgm:spPr/>
      <dgm:t>
        <a:bodyPr/>
        <a:lstStyle/>
        <a:p>
          <a:endParaRPr lang="en-US"/>
        </a:p>
      </dgm:t>
    </dgm:pt>
    <dgm:pt modelId="{A532C38A-755C-40DC-AED8-10C13C234B58}" type="sibTrans" cxnId="{097CBE3A-F281-435E-8FE6-CA7662C95B37}">
      <dgm:prSet/>
      <dgm:spPr/>
      <dgm:t>
        <a:bodyPr/>
        <a:lstStyle/>
        <a:p>
          <a:endParaRPr lang="en-US"/>
        </a:p>
      </dgm:t>
    </dgm:pt>
    <dgm:pt modelId="{C292F9B2-9BDC-485C-9A93-3AD876CB9864}" type="pres">
      <dgm:prSet presAssocID="{B9AC3B73-0EAB-4A41-BB0B-E9BDC5B984A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739D5E-86EC-413A-AD68-2CCCFF5AE965}" type="pres">
      <dgm:prSet presAssocID="{11104EBD-FFD4-466E-BBB5-4FEFF55A7C88}" presName="centerShape" presStyleLbl="node0" presStyleIdx="0" presStyleCnt="1"/>
      <dgm:spPr/>
      <dgm:t>
        <a:bodyPr/>
        <a:lstStyle/>
        <a:p>
          <a:endParaRPr lang="en-US"/>
        </a:p>
      </dgm:t>
    </dgm:pt>
    <dgm:pt modelId="{A7ED044A-6E89-4930-A44C-4F9C75EC6DC6}" type="pres">
      <dgm:prSet presAssocID="{7503C222-F31D-48FE-A8FA-D8C71CA5B683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865DACFD-0562-4827-851A-91C61C6D2DAE}" type="pres">
      <dgm:prSet presAssocID="{B85731FF-4BD6-490F-BFEA-1E3EEBF4FC9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0D32F-0024-4672-A964-C1E68F23591A}" type="pres">
      <dgm:prSet presAssocID="{BE18CB7E-4025-4F38-9A3D-A5673D631A8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22F9A7C4-16B4-4CF9-B3C6-85805FEE481C}" type="pres">
      <dgm:prSet presAssocID="{4274FBAE-AACC-477E-9F08-0020DA7538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97CAB-0ADC-4898-8844-FA0ADD641706}" type="pres">
      <dgm:prSet presAssocID="{9FF8B40F-4BC5-4744-9967-E21868CB3280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92E6D8FE-85EE-49AD-B45A-50DAE140007F}" type="pres">
      <dgm:prSet presAssocID="{32B646EC-809A-4AE3-9AEC-DFEC9599FDB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A1A18-075A-48E8-9E75-47061EA10DB2}" type="pres">
      <dgm:prSet presAssocID="{DD57FC53-A975-4B5E-BEC8-9919C7EB15D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E9948D9E-BD05-42ED-B438-E60901AEB8ED}" type="pres">
      <dgm:prSet presAssocID="{ED3A428E-465E-4520-A681-FFCFC547C17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6267CC-32C1-4101-A230-3880943F5E1F}" srcId="{11104EBD-FFD4-466E-BBB5-4FEFF55A7C88}" destId="{B85731FF-4BD6-490F-BFEA-1E3EEBF4FC9A}" srcOrd="0" destOrd="0" parTransId="{7503C222-F31D-48FE-A8FA-D8C71CA5B683}" sibTransId="{733366AA-026B-4283-BDC7-695178A34B28}"/>
    <dgm:cxn modelId="{87A6DE09-AD23-4237-BBFA-A75DE034D016}" type="presOf" srcId="{B85731FF-4BD6-490F-BFEA-1E3EEBF4FC9A}" destId="{865DACFD-0562-4827-851A-91C61C6D2DAE}" srcOrd="0" destOrd="0" presId="urn:microsoft.com/office/officeart/2005/8/layout/radial4"/>
    <dgm:cxn modelId="{BD022C0C-162A-49C7-BB01-5BB81922CEF2}" srcId="{B9AC3B73-0EAB-4A41-BB0B-E9BDC5B984AB}" destId="{11104EBD-FFD4-466E-BBB5-4FEFF55A7C88}" srcOrd="0" destOrd="0" parTransId="{26C3AB4D-ACC6-40F2-8077-BD66FD4E3B28}" sibTransId="{E55638CA-77A6-433B-AC2C-17073A622A89}"/>
    <dgm:cxn modelId="{9FE8D282-F83C-44F7-A1A7-A00E16F1E414}" type="presOf" srcId="{9FF8B40F-4BC5-4744-9967-E21868CB3280}" destId="{15497CAB-0ADC-4898-8844-FA0ADD641706}" srcOrd="0" destOrd="0" presId="urn:microsoft.com/office/officeart/2005/8/layout/radial4"/>
    <dgm:cxn modelId="{4D1AF61B-A9B5-4D49-A337-8A7E01ECE939}" type="presOf" srcId="{11104EBD-FFD4-466E-BBB5-4FEFF55A7C88}" destId="{15739D5E-86EC-413A-AD68-2CCCFF5AE965}" srcOrd="0" destOrd="0" presId="urn:microsoft.com/office/officeart/2005/8/layout/radial4"/>
    <dgm:cxn modelId="{884344F0-C76D-4327-A897-ED975D30A0D4}" type="presOf" srcId="{32B646EC-809A-4AE3-9AEC-DFEC9599FDB3}" destId="{92E6D8FE-85EE-49AD-B45A-50DAE140007F}" srcOrd="0" destOrd="0" presId="urn:microsoft.com/office/officeart/2005/8/layout/radial4"/>
    <dgm:cxn modelId="{097CBE3A-F281-435E-8FE6-CA7662C95B37}" srcId="{11104EBD-FFD4-466E-BBB5-4FEFF55A7C88}" destId="{4274FBAE-AACC-477E-9F08-0020DA753882}" srcOrd="1" destOrd="0" parTransId="{BE18CB7E-4025-4F38-9A3D-A5673D631A86}" sibTransId="{A532C38A-755C-40DC-AED8-10C13C234B58}"/>
    <dgm:cxn modelId="{665AA0EB-7628-4918-9951-B4F9F8D4C0AF}" srcId="{11104EBD-FFD4-466E-BBB5-4FEFF55A7C88}" destId="{32B646EC-809A-4AE3-9AEC-DFEC9599FDB3}" srcOrd="2" destOrd="0" parTransId="{9FF8B40F-4BC5-4744-9967-E21868CB3280}" sibTransId="{22E03F94-067A-4383-B25C-969F3745DEAF}"/>
    <dgm:cxn modelId="{C84B7255-78C0-4CCF-9231-B77DA1579C38}" type="presOf" srcId="{4274FBAE-AACC-477E-9F08-0020DA753882}" destId="{22F9A7C4-16B4-4CF9-B3C6-85805FEE481C}" srcOrd="0" destOrd="0" presId="urn:microsoft.com/office/officeart/2005/8/layout/radial4"/>
    <dgm:cxn modelId="{B1245FC1-21F8-4CD9-8135-774D8D9AFC74}" type="presOf" srcId="{7503C222-F31D-48FE-A8FA-D8C71CA5B683}" destId="{A7ED044A-6E89-4930-A44C-4F9C75EC6DC6}" srcOrd="0" destOrd="0" presId="urn:microsoft.com/office/officeart/2005/8/layout/radial4"/>
    <dgm:cxn modelId="{417C2F91-B249-453D-BCB3-B4B7D8C18414}" type="presOf" srcId="{BE18CB7E-4025-4F38-9A3D-A5673D631A86}" destId="{FC80D32F-0024-4672-A964-C1E68F23591A}" srcOrd="0" destOrd="0" presId="urn:microsoft.com/office/officeart/2005/8/layout/radial4"/>
    <dgm:cxn modelId="{E0E615AA-B8CE-4D06-A6AA-52A0DE06877E}" type="presOf" srcId="{B9AC3B73-0EAB-4A41-BB0B-E9BDC5B984AB}" destId="{C292F9B2-9BDC-485C-9A93-3AD876CB9864}" srcOrd="0" destOrd="0" presId="urn:microsoft.com/office/officeart/2005/8/layout/radial4"/>
    <dgm:cxn modelId="{C066038D-3F2A-4FE7-A8CE-DB256181C123}" srcId="{11104EBD-FFD4-466E-BBB5-4FEFF55A7C88}" destId="{ED3A428E-465E-4520-A681-FFCFC547C17D}" srcOrd="3" destOrd="0" parTransId="{DD57FC53-A975-4B5E-BEC8-9919C7EB15DA}" sibTransId="{3F7AF04C-9960-4449-BEE6-A9466382F740}"/>
    <dgm:cxn modelId="{22264553-00A9-408E-A27B-94CF370DDBBD}" type="presOf" srcId="{ED3A428E-465E-4520-A681-FFCFC547C17D}" destId="{E9948D9E-BD05-42ED-B438-E60901AEB8ED}" srcOrd="0" destOrd="0" presId="urn:microsoft.com/office/officeart/2005/8/layout/radial4"/>
    <dgm:cxn modelId="{D7AE2265-61A9-4D4A-83D0-A321CA668187}" type="presOf" srcId="{DD57FC53-A975-4B5E-BEC8-9919C7EB15DA}" destId="{AD6A1A18-075A-48E8-9E75-47061EA10DB2}" srcOrd="0" destOrd="0" presId="urn:microsoft.com/office/officeart/2005/8/layout/radial4"/>
    <dgm:cxn modelId="{A64B0710-AB34-4E9B-8A26-8F36AF34E083}" type="presParOf" srcId="{C292F9B2-9BDC-485C-9A93-3AD876CB9864}" destId="{15739D5E-86EC-413A-AD68-2CCCFF5AE965}" srcOrd="0" destOrd="0" presId="urn:microsoft.com/office/officeart/2005/8/layout/radial4"/>
    <dgm:cxn modelId="{2733B61E-5F51-407C-8227-DA1CB1A2ADE1}" type="presParOf" srcId="{C292F9B2-9BDC-485C-9A93-3AD876CB9864}" destId="{A7ED044A-6E89-4930-A44C-4F9C75EC6DC6}" srcOrd="1" destOrd="0" presId="urn:microsoft.com/office/officeart/2005/8/layout/radial4"/>
    <dgm:cxn modelId="{791B2C93-20E3-48BB-9285-3CAC925F58C1}" type="presParOf" srcId="{C292F9B2-9BDC-485C-9A93-3AD876CB9864}" destId="{865DACFD-0562-4827-851A-91C61C6D2DAE}" srcOrd="2" destOrd="0" presId="urn:microsoft.com/office/officeart/2005/8/layout/radial4"/>
    <dgm:cxn modelId="{A5EA5D29-40EE-4AD5-A741-26865E129ED1}" type="presParOf" srcId="{C292F9B2-9BDC-485C-9A93-3AD876CB9864}" destId="{FC80D32F-0024-4672-A964-C1E68F23591A}" srcOrd="3" destOrd="0" presId="urn:microsoft.com/office/officeart/2005/8/layout/radial4"/>
    <dgm:cxn modelId="{ED81A83B-3EE2-4C78-85B1-33F7BB3D4B30}" type="presParOf" srcId="{C292F9B2-9BDC-485C-9A93-3AD876CB9864}" destId="{22F9A7C4-16B4-4CF9-B3C6-85805FEE481C}" srcOrd="4" destOrd="0" presId="urn:microsoft.com/office/officeart/2005/8/layout/radial4"/>
    <dgm:cxn modelId="{C80501B5-CF79-4643-A587-0233D75E528E}" type="presParOf" srcId="{C292F9B2-9BDC-485C-9A93-3AD876CB9864}" destId="{15497CAB-0ADC-4898-8844-FA0ADD641706}" srcOrd="5" destOrd="0" presId="urn:microsoft.com/office/officeart/2005/8/layout/radial4"/>
    <dgm:cxn modelId="{4AE60118-D5CD-4B93-9553-3B25C0F24713}" type="presParOf" srcId="{C292F9B2-9BDC-485C-9A93-3AD876CB9864}" destId="{92E6D8FE-85EE-49AD-B45A-50DAE140007F}" srcOrd="6" destOrd="0" presId="urn:microsoft.com/office/officeart/2005/8/layout/radial4"/>
    <dgm:cxn modelId="{F7D051C0-61A0-411F-B2B5-26EBC0A7C2FF}" type="presParOf" srcId="{C292F9B2-9BDC-485C-9A93-3AD876CB9864}" destId="{AD6A1A18-075A-48E8-9E75-47061EA10DB2}" srcOrd="7" destOrd="0" presId="urn:microsoft.com/office/officeart/2005/8/layout/radial4"/>
    <dgm:cxn modelId="{24B2E83F-500E-45E9-80CE-C89C43A5F7BF}" type="presParOf" srcId="{C292F9B2-9BDC-485C-9A93-3AD876CB9864}" destId="{E9948D9E-BD05-42ED-B438-E60901AEB8E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AC3B73-0EAB-4A41-BB0B-E9BDC5B984A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104EBD-FFD4-466E-BBB5-4FEFF55A7C88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Classroom Discussion</a:t>
          </a:r>
          <a:endParaRPr lang="en-US" b="1" dirty="0">
            <a:solidFill>
              <a:schemeClr val="bg1"/>
            </a:solidFill>
          </a:endParaRPr>
        </a:p>
      </dgm:t>
    </dgm:pt>
    <dgm:pt modelId="{26C3AB4D-ACC6-40F2-8077-BD66FD4E3B28}" type="parTrans" cxnId="{BD022C0C-162A-49C7-BB01-5BB81922CEF2}">
      <dgm:prSet/>
      <dgm:spPr/>
      <dgm:t>
        <a:bodyPr/>
        <a:lstStyle/>
        <a:p>
          <a:endParaRPr lang="en-US"/>
        </a:p>
      </dgm:t>
    </dgm:pt>
    <dgm:pt modelId="{E55638CA-77A6-433B-AC2C-17073A622A89}" type="sibTrans" cxnId="{BD022C0C-162A-49C7-BB01-5BB81922CEF2}">
      <dgm:prSet/>
      <dgm:spPr/>
      <dgm:t>
        <a:bodyPr/>
        <a:lstStyle/>
        <a:p>
          <a:endParaRPr lang="en-US"/>
        </a:p>
      </dgm:t>
    </dgm:pt>
    <dgm:pt modelId="{B85731FF-4BD6-490F-BFEA-1E3EEBF4FC9A}">
      <dgm:prSet phldrT="[Text]"/>
      <dgm:spPr/>
      <dgm:t>
        <a:bodyPr/>
        <a:lstStyle/>
        <a:p>
          <a:r>
            <a:rPr lang="en-US" dirty="0" smtClean="0"/>
            <a:t>1.Clarifying course objectives and content </a:t>
          </a:r>
          <a:endParaRPr lang="en-US" dirty="0"/>
        </a:p>
      </dgm:t>
    </dgm:pt>
    <dgm:pt modelId="{7503C222-F31D-48FE-A8FA-D8C71CA5B683}" type="parTrans" cxnId="{D76267CC-32C1-4101-A230-3880943F5E1F}">
      <dgm:prSet/>
      <dgm:spPr/>
      <dgm:t>
        <a:bodyPr/>
        <a:lstStyle/>
        <a:p>
          <a:endParaRPr lang="en-US"/>
        </a:p>
      </dgm:t>
    </dgm:pt>
    <dgm:pt modelId="{733366AA-026B-4283-BDC7-695178A34B28}" type="sibTrans" cxnId="{D76267CC-32C1-4101-A230-3880943F5E1F}">
      <dgm:prSet/>
      <dgm:spPr/>
      <dgm:t>
        <a:bodyPr/>
        <a:lstStyle/>
        <a:p>
          <a:endParaRPr lang="en-US"/>
        </a:p>
      </dgm:t>
    </dgm:pt>
    <dgm:pt modelId="{32B646EC-809A-4AE3-9AEC-DFEC9599FDB3}">
      <dgm:prSet phldrT="[Text]"/>
      <dgm:spPr/>
      <dgm:t>
        <a:bodyPr/>
        <a:lstStyle/>
        <a:p>
          <a:r>
            <a:rPr lang="en-US" dirty="0" smtClean="0"/>
            <a:t>3. Understanding specific student fears and interests – and your own</a:t>
          </a:r>
          <a:endParaRPr lang="en-US" dirty="0"/>
        </a:p>
      </dgm:t>
    </dgm:pt>
    <dgm:pt modelId="{9FF8B40F-4BC5-4744-9967-E21868CB3280}" type="parTrans" cxnId="{665AA0EB-7628-4918-9951-B4F9F8D4C0AF}">
      <dgm:prSet/>
      <dgm:spPr/>
      <dgm:t>
        <a:bodyPr/>
        <a:lstStyle/>
        <a:p>
          <a:endParaRPr lang="en-US"/>
        </a:p>
      </dgm:t>
    </dgm:pt>
    <dgm:pt modelId="{22E03F94-067A-4383-B25C-969F3745DEAF}" type="sibTrans" cxnId="{665AA0EB-7628-4918-9951-B4F9F8D4C0AF}">
      <dgm:prSet/>
      <dgm:spPr/>
      <dgm:t>
        <a:bodyPr/>
        <a:lstStyle/>
        <a:p>
          <a:endParaRPr lang="en-US"/>
        </a:p>
      </dgm:t>
    </dgm:pt>
    <dgm:pt modelId="{ED3A428E-465E-4520-A681-FFCFC547C17D}">
      <dgm:prSet phldrT="[Text]"/>
      <dgm:spPr/>
      <dgm:t>
        <a:bodyPr/>
        <a:lstStyle/>
        <a:p>
          <a:r>
            <a:rPr lang="en-US" dirty="0" smtClean="0"/>
            <a:t>4. Navigating common pitfalls</a:t>
          </a:r>
          <a:endParaRPr lang="en-US" dirty="0"/>
        </a:p>
      </dgm:t>
    </dgm:pt>
    <dgm:pt modelId="{DD57FC53-A975-4B5E-BEC8-9919C7EB15DA}" type="parTrans" cxnId="{C066038D-3F2A-4FE7-A8CE-DB256181C123}">
      <dgm:prSet/>
      <dgm:spPr/>
      <dgm:t>
        <a:bodyPr/>
        <a:lstStyle/>
        <a:p>
          <a:endParaRPr lang="en-US"/>
        </a:p>
      </dgm:t>
    </dgm:pt>
    <dgm:pt modelId="{3F7AF04C-9960-4449-BEE6-A9466382F740}" type="sibTrans" cxnId="{C066038D-3F2A-4FE7-A8CE-DB256181C123}">
      <dgm:prSet/>
      <dgm:spPr/>
      <dgm:t>
        <a:bodyPr/>
        <a:lstStyle/>
        <a:p>
          <a:endParaRPr lang="en-US"/>
        </a:p>
      </dgm:t>
    </dgm:pt>
    <dgm:pt modelId="{4274FBAE-AACC-477E-9F08-0020DA753882}">
      <dgm:prSet/>
      <dgm:spPr/>
      <dgm:t>
        <a:bodyPr/>
        <a:lstStyle/>
        <a:p>
          <a:r>
            <a:rPr lang="en-US" dirty="0" smtClean="0"/>
            <a:t>2.Creating positive classroom climate </a:t>
          </a:r>
          <a:endParaRPr lang="en-US" dirty="0"/>
        </a:p>
      </dgm:t>
    </dgm:pt>
    <dgm:pt modelId="{BE18CB7E-4025-4F38-9A3D-A5673D631A86}" type="parTrans" cxnId="{097CBE3A-F281-435E-8FE6-CA7662C95B37}">
      <dgm:prSet/>
      <dgm:spPr/>
      <dgm:t>
        <a:bodyPr/>
        <a:lstStyle/>
        <a:p>
          <a:endParaRPr lang="en-US"/>
        </a:p>
      </dgm:t>
    </dgm:pt>
    <dgm:pt modelId="{A532C38A-755C-40DC-AED8-10C13C234B58}" type="sibTrans" cxnId="{097CBE3A-F281-435E-8FE6-CA7662C95B37}">
      <dgm:prSet/>
      <dgm:spPr/>
      <dgm:t>
        <a:bodyPr/>
        <a:lstStyle/>
        <a:p>
          <a:endParaRPr lang="en-US"/>
        </a:p>
      </dgm:t>
    </dgm:pt>
    <dgm:pt modelId="{C292F9B2-9BDC-485C-9A93-3AD876CB9864}" type="pres">
      <dgm:prSet presAssocID="{B9AC3B73-0EAB-4A41-BB0B-E9BDC5B984A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739D5E-86EC-413A-AD68-2CCCFF5AE965}" type="pres">
      <dgm:prSet presAssocID="{11104EBD-FFD4-466E-BBB5-4FEFF55A7C88}" presName="centerShape" presStyleLbl="node0" presStyleIdx="0" presStyleCnt="1"/>
      <dgm:spPr/>
      <dgm:t>
        <a:bodyPr/>
        <a:lstStyle/>
        <a:p>
          <a:endParaRPr lang="en-US"/>
        </a:p>
      </dgm:t>
    </dgm:pt>
    <dgm:pt modelId="{A7ED044A-6E89-4930-A44C-4F9C75EC6DC6}" type="pres">
      <dgm:prSet presAssocID="{7503C222-F31D-48FE-A8FA-D8C71CA5B683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865DACFD-0562-4827-851A-91C61C6D2DAE}" type="pres">
      <dgm:prSet presAssocID="{B85731FF-4BD6-490F-BFEA-1E3EEBF4FC9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0D32F-0024-4672-A964-C1E68F23591A}" type="pres">
      <dgm:prSet presAssocID="{BE18CB7E-4025-4F38-9A3D-A5673D631A8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22F9A7C4-16B4-4CF9-B3C6-85805FEE481C}" type="pres">
      <dgm:prSet presAssocID="{4274FBAE-AACC-477E-9F08-0020DA7538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97CAB-0ADC-4898-8844-FA0ADD641706}" type="pres">
      <dgm:prSet presAssocID="{9FF8B40F-4BC5-4744-9967-E21868CB3280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92E6D8FE-85EE-49AD-B45A-50DAE140007F}" type="pres">
      <dgm:prSet presAssocID="{32B646EC-809A-4AE3-9AEC-DFEC9599FDB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A1A18-075A-48E8-9E75-47061EA10DB2}" type="pres">
      <dgm:prSet presAssocID="{DD57FC53-A975-4B5E-BEC8-9919C7EB15D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E9948D9E-BD05-42ED-B438-E60901AEB8ED}" type="pres">
      <dgm:prSet presAssocID="{ED3A428E-465E-4520-A681-FFCFC547C17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6267CC-32C1-4101-A230-3880943F5E1F}" srcId="{11104EBD-FFD4-466E-BBB5-4FEFF55A7C88}" destId="{B85731FF-4BD6-490F-BFEA-1E3EEBF4FC9A}" srcOrd="0" destOrd="0" parTransId="{7503C222-F31D-48FE-A8FA-D8C71CA5B683}" sibTransId="{733366AA-026B-4283-BDC7-695178A34B28}"/>
    <dgm:cxn modelId="{87A6DE09-AD23-4237-BBFA-A75DE034D016}" type="presOf" srcId="{B85731FF-4BD6-490F-BFEA-1E3EEBF4FC9A}" destId="{865DACFD-0562-4827-851A-91C61C6D2DAE}" srcOrd="0" destOrd="0" presId="urn:microsoft.com/office/officeart/2005/8/layout/radial4"/>
    <dgm:cxn modelId="{BD022C0C-162A-49C7-BB01-5BB81922CEF2}" srcId="{B9AC3B73-0EAB-4A41-BB0B-E9BDC5B984AB}" destId="{11104EBD-FFD4-466E-BBB5-4FEFF55A7C88}" srcOrd="0" destOrd="0" parTransId="{26C3AB4D-ACC6-40F2-8077-BD66FD4E3B28}" sibTransId="{E55638CA-77A6-433B-AC2C-17073A622A89}"/>
    <dgm:cxn modelId="{9FE8D282-F83C-44F7-A1A7-A00E16F1E414}" type="presOf" srcId="{9FF8B40F-4BC5-4744-9967-E21868CB3280}" destId="{15497CAB-0ADC-4898-8844-FA0ADD641706}" srcOrd="0" destOrd="0" presId="urn:microsoft.com/office/officeart/2005/8/layout/radial4"/>
    <dgm:cxn modelId="{4D1AF61B-A9B5-4D49-A337-8A7E01ECE939}" type="presOf" srcId="{11104EBD-FFD4-466E-BBB5-4FEFF55A7C88}" destId="{15739D5E-86EC-413A-AD68-2CCCFF5AE965}" srcOrd="0" destOrd="0" presId="urn:microsoft.com/office/officeart/2005/8/layout/radial4"/>
    <dgm:cxn modelId="{884344F0-C76D-4327-A897-ED975D30A0D4}" type="presOf" srcId="{32B646EC-809A-4AE3-9AEC-DFEC9599FDB3}" destId="{92E6D8FE-85EE-49AD-B45A-50DAE140007F}" srcOrd="0" destOrd="0" presId="urn:microsoft.com/office/officeart/2005/8/layout/radial4"/>
    <dgm:cxn modelId="{097CBE3A-F281-435E-8FE6-CA7662C95B37}" srcId="{11104EBD-FFD4-466E-BBB5-4FEFF55A7C88}" destId="{4274FBAE-AACC-477E-9F08-0020DA753882}" srcOrd="1" destOrd="0" parTransId="{BE18CB7E-4025-4F38-9A3D-A5673D631A86}" sibTransId="{A532C38A-755C-40DC-AED8-10C13C234B58}"/>
    <dgm:cxn modelId="{665AA0EB-7628-4918-9951-B4F9F8D4C0AF}" srcId="{11104EBD-FFD4-466E-BBB5-4FEFF55A7C88}" destId="{32B646EC-809A-4AE3-9AEC-DFEC9599FDB3}" srcOrd="2" destOrd="0" parTransId="{9FF8B40F-4BC5-4744-9967-E21868CB3280}" sibTransId="{22E03F94-067A-4383-B25C-969F3745DEAF}"/>
    <dgm:cxn modelId="{C84B7255-78C0-4CCF-9231-B77DA1579C38}" type="presOf" srcId="{4274FBAE-AACC-477E-9F08-0020DA753882}" destId="{22F9A7C4-16B4-4CF9-B3C6-85805FEE481C}" srcOrd="0" destOrd="0" presId="urn:microsoft.com/office/officeart/2005/8/layout/radial4"/>
    <dgm:cxn modelId="{B1245FC1-21F8-4CD9-8135-774D8D9AFC74}" type="presOf" srcId="{7503C222-F31D-48FE-A8FA-D8C71CA5B683}" destId="{A7ED044A-6E89-4930-A44C-4F9C75EC6DC6}" srcOrd="0" destOrd="0" presId="urn:microsoft.com/office/officeart/2005/8/layout/radial4"/>
    <dgm:cxn modelId="{417C2F91-B249-453D-BCB3-B4B7D8C18414}" type="presOf" srcId="{BE18CB7E-4025-4F38-9A3D-A5673D631A86}" destId="{FC80D32F-0024-4672-A964-C1E68F23591A}" srcOrd="0" destOrd="0" presId="urn:microsoft.com/office/officeart/2005/8/layout/radial4"/>
    <dgm:cxn modelId="{E0E615AA-B8CE-4D06-A6AA-52A0DE06877E}" type="presOf" srcId="{B9AC3B73-0EAB-4A41-BB0B-E9BDC5B984AB}" destId="{C292F9B2-9BDC-485C-9A93-3AD876CB9864}" srcOrd="0" destOrd="0" presId="urn:microsoft.com/office/officeart/2005/8/layout/radial4"/>
    <dgm:cxn modelId="{C066038D-3F2A-4FE7-A8CE-DB256181C123}" srcId="{11104EBD-FFD4-466E-BBB5-4FEFF55A7C88}" destId="{ED3A428E-465E-4520-A681-FFCFC547C17D}" srcOrd="3" destOrd="0" parTransId="{DD57FC53-A975-4B5E-BEC8-9919C7EB15DA}" sibTransId="{3F7AF04C-9960-4449-BEE6-A9466382F740}"/>
    <dgm:cxn modelId="{22264553-00A9-408E-A27B-94CF370DDBBD}" type="presOf" srcId="{ED3A428E-465E-4520-A681-FFCFC547C17D}" destId="{E9948D9E-BD05-42ED-B438-E60901AEB8ED}" srcOrd="0" destOrd="0" presId="urn:microsoft.com/office/officeart/2005/8/layout/radial4"/>
    <dgm:cxn modelId="{D7AE2265-61A9-4D4A-83D0-A321CA668187}" type="presOf" srcId="{DD57FC53-A975-4B5E-BEC8-9919C7EB15DA}" destId="{AD6A1A18-075A-48E8-9E75-47061EA10DB2}" srcOrd="0" destOrd="0" presId="urn:microsoft.com/office/officeart/2005/8/layout/radial4"/>
    <dgm:cxn modelId="{A64B0710-AB34-4E9B-8A26-8F36AF34E083}" type="presParOf" srcId="{C292F9B2-9BDC-485C-9A93-3AD876CB9864}" destId="{15739D5E-86EC-413A-AD68-2CCCFF5AE965}" srcOrd="0" destOrd="0" presId="urn:microsoft.com/office/officeart/2005/8/layout/radial4"/>
    <dgm:cxn modelId="{2733B61E-5F51-407C-8227-DA1CB1A2ADE1}" type="presParOf" srcId="{C292F9B2-9BDC-485C-9A93-3AD876CB9864}" destId="{A7ED044A-6E89-4930-A44C-4F9C75EC6DC6}" srcOrd="1" destOrd="0" presId="urn:microsoft.com/office/officeart/2005/8/layout/radial4"/>
    <dgm:cxn modelId="{791B2C93-20E3-48BB-9285-3CAC925F58C1}" type="presParOf" srcId="{C292F9B2-9BDC-485C-9A93-3AD876CB9864}" destId="{865DACFD-0562-4827-851A-91C61C6D2DAE}" srcOrd="2" destOrd="0" presId="urn:microsoft.com/office/officeart/2005/8/layout/radial4"/>
    <dgm:cxn modelId="{A5EA5D29-40EE-4AD5-A741-26865E129ED1}" type="presParOf" srcId="{C292F9B2-9BDC-485C-9A93-3AD876CB9864}" destId="{FC80D32F-0024-4672-A964-C1E68F23591A}" srcOrd="3" destOrd="0" presId="urn:microsoft.com/office/officeart/2005/8/layout/radial4"/>
    <dgm:cxn modelId="{ED81A83B-3EE2-4C78-85B1-33F7BB3D4B30}" type="presParOf" srcId="{C292F9B2-9BDC-485C-9A93-3AD876CB9864}" destId="{22F9A7C4-16B4-4CF9-B3C6-85805FEE481C}" srcOrd="4" destOrd="0" presId="urn:microsoft.com/office/officeart/2005/8/layout/radial4"/>
    <dgm:cxn modelId="{C80501B5-CF79-4643-A587-0233D75E528E}" type="presParOf" srcId="{C292F9B2-9BDC-485C-9A93-3AD876CB9864}" destId="{15497CAB-0ADC-4898-8844-FA0ADD641706}" srcOrd="5" destOrd="0" presId="urn:microsoft.com/office/officeart/2005/8/layout/radial4"/>
    <dgm:cxn modelId="{4AE60118-D5CD-4B93-9553-3B25C0F24713}" type="presParOf" srcId="{C292F9B2-9BDC-485C-9A93-3AD876CB9864}" destId="{92E6D8FE-85EE-49AD-B45A-50DAE140007F}" srcOrd="6" destOrd="0" presId="urn:microsoft.com/office/officeart/2005/8/layout/radial4"/>
    <dgm:cxn modelId="{F7D051C0-61A0-411F-B2B5-26EBC0A7C2FF}" type="presParOf" srcId="{C292F9B2-9BDC-485C-9A93-3AD876CB9864}" destId="{AD6A1A18-075A-48E8-9E75-47061EA10DB2}" srcOrd="7" destOrd="0" presId="urn:microsoft.com/office/officeart/2005/8/layout/radial4"/>
    <dgm:cxn modelId="{24B2E83F-500E-45E9-80CE-C89C43A5F7BF}" type="presParOf" srcId="{C292F9B2-9BDC-485C-9A93-3AD876CB9864}" destId="{E9948D9E-BD05-42ED-B438-E60901AEB8E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39D5E-86EC-413A-AD68-2CCCFF5AE965}">
      <dsp:nvSpPr>
        <dsp:cNvPr id="0" name=""/>
        <dsp:cNvSpPr/>
      </dsp:nvSpPr>
      <dsp:spPr>
        <a:xfrm>
          <a:off x="2868712" y="3163859"/>
          <a:ext cx="2122061" cy="2122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Classroom Discussion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3179481" y="3474628"/>
        <a:ext cx="1500523" cy="1500523"/>
      </dsp:txXfrm>
    </dsp:sp>
    <dsp:sp modelId="{A7ED044A-6E89-4930-A44C-4F9C75EC6DC6}">
      <dsp:nvSpPr>
        <dsp:cNvPr id="0" name=""/>
        <dsp:cNvSpPr/>
      </dsp:nvSpPr>
      <dsp:spPr>
        <a:xfrm rot="11700000">
          <a:off x="977703" y="3379955"/>
          <a:ext cx="1854501" cy="6047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DACFD-0562-4827-851A-91C61C6D2DAE}">
      <dsp:nvSpPr>
        <dsp:cNvPr id="0" name=""/>
        <dsp:cNvSpPr/>
      </dsp:nvSpPr>
      <dsp:spPr>
        <a:xfrm>
          <a:off x="1320" y="2635975"/>
          <a:ext cx="2015958" cy="161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8556" y="2683211"/>
        <a:ext cx="1921486" cy="1518294"/>
      </dsp:txXfrm>
    </dsp:sp>
    <dsp:sp modelId="{FC80D32F-0024-4672-A964-C1E68F23591A}">
      <dsp:nvSpPr>
        <dsp:cNvPr id="0" name=""/>
        <dsp:cNvSpPr/>
      </dsp:nvSpPr>
      <dsp:spPr>
        <a:xfrm rot="14700000">
          <a:off x="2116593" y="2022679"/>
          <a:ext cx="1854501" cy="6047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9A7C4-16B4-4CF9-B3C6-85805FEE481C}">
      <dsp:nvSpPr>
        <dsp:cNvPr id="0" name=""/>
        <dsp:cNvSpPr/>
      </dsp:nvSpPr>
      <dsp:spPr>
        <a:xfrm>
          <a:off x="1643992" y="678315"/>
          <a:ext cx="2015958" cy="161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691228" y="725551"/>
        <a:ext cx="1921486" cy="1518294"/>
      </dsp:txXfrm>
    </dsp:sp>
    <dsp:sp modelId="{15497CAB-0ADC-4898-8844-FA0ADD641706}">
      <dsp:nvSpPr>
        <dsp:cNvPr id="0" name=""/>
        <dsp:cNvSpPr/>
      </dsp:nvSpPr>
      <dsp:spPr>
        <a:xfrm rot="17700000">
          <a:off x="3888391" y="2022679"/>
          <a:ext cx="1854501" cy="6047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6D8FE-85EE-49AD-B45A-50DAE140007F}">
      <dsp:nvSpPr>
        <dsp:cNvPr id="0" name=""/>
        <dsp:cNvSpPr/>
      </dsp:nvSpPr>
      <dsp:spPr>
        <a:xfrm>
          <a:off x="4199535" y="678315"/>
          <a:ext cx="2015958" cy="161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246771" y="725551"/>
        <a:ext cx="1921486" cy="1518294"/>
      </dsp:txXfrm>
    </dsp:sp>
    <dsp:sp modelId="{AD6A1A18-075A-48E8-9E75-47061EA10DB2}">
      <dsp:nvSpPr>
        <dsp:cNvPr id="0" name=""/>
        <dsp:cNvSpPr/>
      </dsp:nvSpPr>
      <dsp:spPr>
        <a:xfrm rot="20700000">
          <a:off x="5027280" y="3379955"/>
          <a:ext cx="1854501" cy="6047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48D9E-BD05-42ED-B438-E60901AEB8ED}">
      <dsp:nvSpPr>
        <dsp:cNvPr id="0" name=""/>
        <dsp:cNvSpPr/>
      </dsp:nvSpPr>
      <dsp:spPr>
        <a:xfrm>
          <a:off x="5842207" y="2635975"/>
          <a:ext cx="2015958" cy="161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889443" y="2683211"/>
        <a:ext cx="1921486" cy="1518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39D5E-86EC-413A-AD68-2CCCFF5AE965}">
      <dsp:nvSpPr>
        <dsp:cNvPr id="0" name=""/>
        <dsp:cNvSpPr/>
      </dsp:nvSpPr>
      <dsp:spPr>
        <a:xfrm>
          <a:off x="2868712" y="3163859"/>
          <a:ext cx="2122061" cy="2122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Classroom Discussion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3179481" y="3474628"/>
        <a:ext cx="1500523" cy="1500523"/>
      </dsp:txXfrm>
    </dsp:sp>
    <dsp:sp modelId="{A7ED044A-6E89-4930-A44C-4F9C75EC6DC6}">
      <dsp:nvSpPr>
        <dsp:cNvPr id="0" name=""/>
        <dsp:cNvSpPr/>
      </dsp:nvSpPr>
      <dsp:spPr>
        <a:xfrm rot="11700000">
          <a:off x="977703" y="3379955"/>
          <a:ext cx="1854501" cy="6047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DACFD-0562-4827-851A-91C61C6D2DAE}">
      <dsp:nvSpPr>
        <dsp:cNvPr id="0" name=""/>
        <dsp:cNvSpPr/>
      </dsp:nvSpPr>
      <dsp:spPr>
        <a:xfrm>
          <a:off x="1320" y="2635975"/>
          <a:ext cx="2015958" cy="161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1.Clarifying course objectives and content </a:t>
          </a:r>
          <a:endParaRPr lang="en-US" sz="1700" kern="1200" dirty="0"/>
        </a:p>
      </dsp:txBody>
      <dsp:txXfrm>
        <a:off x="48556" y="2683211"/>
        <a:ext cx="1921486" cy="1518294"/>
      </dsp:txXfrm>
    </dsp:sp>
    <dsp:sp modelId="{FC80D32F-0024-4672-A964-C1E68F23591A}">
      <dsp:nvSpPr>
        <dsp:cNvPr id="0" name=""/>
        <dsp:cNvSpPr/>
      </dsp:nvSpPr>
      <dsp:spPr>
        <a:xfrm rot="14700000">
          <a:off x="2116593" y="2022679"/>
          <a:ext cx="1854501" cy="6047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9A7C4-16B4-4CF9-B3C6-85805FEE481C}">
      <dsp:nvSpPr>
        <dsp:cNvPr id="0" name=""/>
        <dsp:cNvSpPr/>
      </dsp:nvSpPr>
      <dsp:spPr>
        <a:xfrm>
          <a:off x="1643992" y="678315"/>
          <a:ext cx="2015958" cy="161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2.Creating positive classroom climate </a:t>
          </a:r>
          <a:endParaRPr lang="en-US" sz="1700" kern="1200" dirty="0"/>
        </a:p>
      </dsp:txBody>
      <dsp:txXfrm>
        <a:off x="1691228" y="725551"/>
        <a:ext cx="1921486" cy="1518294"/>
      </dsp:txXfrm>
    </dsp:sp>
    <dsp:sp modelId="{15497CAB-0ADC-4898-8844-FA0ADD641706}">
      <dsp:nvSpPr>
        <dsp:cNvPr id="0" name=""/>
        <dsp:cNvSpPr/>
      </dsp:nvSpPr>
      <dsp:spPr>
        <a:xfrm rot="17700000">
          <a:off x="3888391" y="2022679"/>
          <a:ext cx="1854501" cy="6047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6D8FE-85EE-49AD-B45A-50DAE140007F}">
      <dsp:nvSpPr>
        <dsp:cNvPr id="0" name=""/>
        <dsp:cNvSpPr/>
      </dsp:nvSpPr>
      <dsp:spPr>
        <a:xfrm>
          <a:off x="4199535" y="678315"/>
          <a:ext cx="2015958" cy="161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3. Understanding specific student fears and interests – and your own</a:t>
          </a:r>
          <a:endParaRPr lang="en-US" sz="1700" kern="1200" dirty="0"/>
        </a:p>
      </dsp:txBody>
      <dsp:txXfrm>
        <a:off x="4246771" y="725551"/>
        <a:ext cx="1921486" cy="1518294"/>
      </dsp:txXfrm>
    </dsp:sp>
    <dsp:sp modelId="{AD6A1A18-075A-48E8-9E75-47061EA10DB2}">
      <dsp:nvSpPr>
        <dsp:cNvPr id="0" name=""/>
        <dsp:cNvSpPr/>
      </dsp:nvSpPr>
      <dsp:spPr>
        <a:xfrm rot="20700000">
          <a:off x="5027280" y="3379955"/>
          <a:ext cx="1854501" cy="6047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48D9E-BD05-42ED-B438-E60901AEB8ED}">
      <dsp:nvSpPr>
        <dsp:cNvPr id="0" name=""/>
        <dsp:cNvSpPr/>
      </dsp:nvSpPr>
      <dsp:spPr>
        <a:xfrm>
          <a:off x="5842207" y="2635975"/>
          <a:ext cx="2015958" cy="161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4. Navigating common pitfalls</a:t>
          </a:r>
          <a:endParaRPr lang="en-US" sz="1700" kern="1200" dirty="0"/>
        </a:p>
      </dsp:txBody>
      <dsp:txXfrm>
        <a:off x="5889443" y="2683211"/>
        <a:ext cx="1921486" cy="1518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D691A1-E287-4DE6-B822-5D500726416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3EA088-2B6D-47DB-8886-46A54A93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56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E016143-E03C-4CFD-AFDC-14E5BDEA754C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2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030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59FD0C-5451-4CA0-86AF-E70AE3279989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670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59FD0C-5451-4CA0-86AF-E70AE3279989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970501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59FD0C-5451-4CA0-86AF-E70AE3279989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669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8265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179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37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F6C806-BBF7-471C-9527-881CE2266695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1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0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08A7C6C-0F39-4D70-8E8D-FE5B9C95FA73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7544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0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9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2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73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ltofpedagogy.com/speaking-listening-techniqu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300" y="1701806"/>
            <a:ext cx="9448800" cy="1825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Encouraging Classroom discussion in any discipline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5312" y="3280158"/>
            <a:ext cx="3955143" cy="132218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smtClean="0"/>
              <a:t>Sarah Holtan, Ph.D.</a:t>
            </a:r>
          </a:p>
          <a:p>
            <a:pPr algn="r"/>
            <a:r>
              <a:rPr lang="en-US" dirty="0" smtClean="0"/>
              <a:t>Associate Professor of Communication, </a:t>
            </a:r>
          </a:p>
          <a:p>
            <a:pPr algn="r"/>
            <a:r>
              <a:rPr lang="en-US" dirty="0" smtClean="0"/>
              <a:t>Concordia University Wisconsin</a:t>
            </a:r>
            <a:endParaRPr lang="en-US" dirty="0"/>
          </a:p>
        </p:txBody>
      </p:sp>
      <p:pic>
        <p:nvPicPr>
          <p:cNvPr id="4" name="Picture 3" descr="Exchange Of Ideas Debate · Free image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5" y="3640532"/>
            <a:ext cx="2993614" cy="21142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148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029" y="764373"/>
            <a:ext cx="9191171" cy="1293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Understanding specific student fears and interests- and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057402"/>
            <a:ext cx="11273971" cy="451757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Student surveys regarding attitudes toward </a:t>
            </a:r>
            <a:r>
              <a:rPr lang="en-US" sz="2400" dirty="0" smtClean="0"/>
              <a:t>discipline, active learning strategies, and prior knowledge conducted during first 1-2 days of class.</a:t>
            </a:r>
            <a:endParaRPr lang="en-US" sz="2400" dirty="0"/>
          </a:p>
          <a:p>
            <a:r>
              <a:rPr lang="en-US" sz="2400" dirty="0" smtClean="0"/>
              <a:t>Informal </a:t>
            </a:r>
            <a:r>
              <a:rPr lang="en-US" sz="2400" dirty="0"/>
              <a:t>conversation </a:t>
            </a:r>
            <a:r>
              <a:rPr lang="en-US" sz="2400" dirty="0" smtClean="0"/>
              <a:t>– </a:t>
            </a:r>
            <a:r>
              <a:rPr lang="en-US" sz="2400" dirty="0"/>
              <a:t>what’s </a:t>
            </a:r>
            <a:r>
              <a:rPr lang="en-US" sz="2400" dirty="0" smtClean="0"/>
              <a:t>preventing them from discussing?</a:t>
            </a:r>
            <a:endParaRPr lang="en-US" sz="2400" dirty="0"/>
          </a:p>
          <a:p>
            <a:r>
              <a:rPr lang="en-US" sz="2400" dirty="0"/>
              <a:t>Begin class </a:t>
            </a:r>
            <a:r>
              <a:rPr lang="en-US" sz="2400" dirty="0" smtClean="0"/>
              <a:t>sessions with </a:t>
            </a:r>
            <a:r>
              <a:rPr lang="en-US" sz="2400" dirty="0"/>
              <a:t>something relevant </a:t>
            </a:r>
            <a:r>
              <a:rPr lang="en-US" sz="2400" dirty="0" smtClean="0"/>
              <a:t>to students</a:t>
            </a:r>
            <a:r>
              <a:rPr lang="en-US" sz="2400" dirty="0"/>
              <a:t>’ interests, </a:t>
            </a:r>
            <a:r>
              <a:rPr lang="en-US" sz="2400" dirty="0" smtClean="0"/>
              <a:t>career goals</a:t>
            </a:r>
            <a:r>
              <a:rPr lang="en-US" sz="2400" dirty="0"/>
              <a:t>, or </a:t>
            </a:r>
            <a:r>
              <a:rPr lang="en-US" sz="2400" dirty="0" smtClean="0"/>
              <a:t>experiences</a:t>
            </a:r>
            <a:r>
              <a:rPr lang="en-US" sz="2400" dirty="0"/>
              <a:t> </a:t>
            </a:r>
            <a:r>
              <a:rPr lang="en-US" sz="2400" dirty="0" smtClean="0"/>
              <a:t>(e.g., pop culture references, big newsworthy events, something happening on campus that relates).</a:t>
            </a:r>
            <a:endParaRPr lang="en-US" sz="2400" dirty="0"/>
          </a:p>
          <a:p>
            <a:r>
              <a:rPr lang="en-US" sz="2400" dirty="0"/>
              <a:t>Listen very carefully to students’ responses; attend to </a:t>
            </a:r>
            <a:r>
              <a:rPr lang="en-US" sz="2400" dirty="0" smtClean="0"/>
              <a:t>the subtext and their feelings</a:t>
            </a:r>
            <a:r>
              <a:rPr lang="en-US" sz="2400" dirty="0"/>
              <a:t> </a:t>
            </a:r>
            <a:r>
              <a:rPr lang="en-US" sz="2400" dirty="0" smtClean="0"/>
              <a:t>(e.g., disclaimers such as “This is probably dumb, but…”).</a:t>
            </a:r>
          </a:p>
          <a:p>
            <a:r>
              <a:rPr lang="en-US" sz="2400" dirty="0" smtClean="0"/>
              <a:t>Reflect on your own fears of poor discussion outcomes. What </a:t>
            </a:r>
            <a:r>
              <a:rPr lang="en-US" sz="2400" i="1" dirty="0" smtClean="0"/>
              <a:t>do</a:t>
            </a:r>
            <a:r>
              <a:rPr lang="en-US" sz="2400" dirty="0" smtClean="0"/>
              <a:t> you want to discuss? What gets </a:t>
            </a:r>
            <a:r>
              <a:rPr lang="en-US" sz="2400" i="1" dirty="0" smtClean="0"/>
              <a:t>you</a:t>
            </a:r>
            <a:r>
              <a:rPr lang="en-US" sz="2400" dirty="0" smtClean="0"/>
              <a:t> jazzed up? Remember, a lack of instructor passion for topic was a variable that affected student participation.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5486" y="764373"/>
            <a:ext cx="8980714" cy="1293028"/>
          </a:xfrm>
        </p:spPr>
        <p:txBody>
          <a:bodyPr/>
          <a:lstStyle/>
          <a:p>
            <a:r>
              <a:rPr lang="en-US" dirty="0" smtClean="0"/>
              <a:t>4. Navigating common pitfalls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UcPeriod"/>
            </a:pPr>
            <a:r>
              <a:rPr lang="en-US" dirty="0" smtClean="0"/>
              <a:t>Students are unprepared to discuss.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/>
              <a:t>The most vocal students overtake the </a:t>
            </a:r>
            <a:r>
              <a:rPr lang="en-US" dirty="0" smtClean="0"/>
              <a:t>discussion.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/>
              <a:t>The students </a:t>
            </a:r>
            <a:r>
              <a:rPr lang="en-US" dirty="0" smtClean="0"/>
              <a:t>think </a:t>
            </a:r>
            <a:r>
              <a:rPr lang="en-US" dirty="0"/>
              <a:t>that any answer is the right </a:t>
            </a:r>
            <a:r>
              <a:rPr lang="en-US" dirty="0" smtClean="0"/>
              <a:t>answer.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students think that there isn’t any “real</a:t>
            </a:r>
            <a:r>
              <a:rPr lang="en-US" dirty="0" smtClean="0"/>
              <a:t>” learning </a:t>
            </a:r>
            <a:r>
              <a:rPr lang="en-US" dirty="0"/>
              <a:t>taking </a:t>
            </a:r>
            <a:r>
              <a:rPr lang="en-US" dirty="0" smtClean="0"/>
              <a:t>place.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  <a:p>
            <a:pPr marL="457200" indent="-457200">
              <a:buAutoNum type="alphaU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2194559"/>
            <a:ext cx="5736771" cy="423527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UcPeriod"/>
            </a:pPr>
            <a:r>
              <a:rPr lang="en-US" dirty="0" smtClean="0"/>
              <a:t>Ahead of time, distribute a handful of focus questions based on the reading(s).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/>
              <a:t>Appoint a </a:t>
            </a:r>
            <a:r>
              <a:rPr lang="en-US" dirty="0" smtClean="0"/>
              <a:t>time-keeper. </a:t>
            </a:r>
            <a:r>
              <a:rPr lang="en-US" dirty="0"/>
              <a:t>Ask for an after-class </a:t>
            </a:r>
            <a:r>
              <a:rPr lang="en-US" dirty="0" smtClean="0"/>
              <a:t>meeting with vocal students. </a:t>
            </a:r>
            <a:r>
              <a:rPr lang="en-US" dirty="0"/>
              <a:t>Don’t call on </a:t>
            </a:r>
            <a:r>
              <a:rPr lang="en-US" dirty="0" smtClean="0"/>
              <a:t>them at first. </a:t>
            </a:r>
            <a:r>
              <a:rPr lang="en-US" dirty="0"/>
              <a:t>Solicit responses from quiet students</a:t>
            </a:r>
            <a:r>
              <a:rPr lang="en-US" dirty="0" smtClean="0"/>
              <a:t>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 smtClean="0"/>
              <a:t>Challenge </a:t>
            </a:r>
            <a:r>
              <a:rPr lang="en-US" dirty="0"/>
              <a:t>them to support their </a:t>
            </a:r>
            <a:r>
              <a:rPr lang="en-US" dirty="0" smtClean="0"/>
              <a:t>opinions/attitudes by connecting to course content.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/>
              <a:t>Make connections </a:t>
            </a:r>
            <a:r>
              <a:rPr lang="en-US" dirty="0" smtClean="0"/>
              <a:t>between student comments and </a:t>
            </a:r>
            <a:r>
              <a:rPr lang="en-US" dirty="0"/>
              <a:t>the learning </a:t>
            </a:r>
            <a:r>
              <a:rPr lang="en-US" dirty="0" smtClean="0"/>
              <a:t>goals and course content. Summarize at end.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  <a:p>
            <a:pPr marL="457200" indent="-457200">
              <a:buAutoNum type="alphaUcPeriod"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59829" y="2336457"/>
            <a:ext cx="1012370" cy="725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59829" y="3309257"/>
            <a:ext cx="1012370" cy="725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33143" y="3893925"/>
            <a:ext cx="558800" cy="5609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27700" y="4676351"/>
            <a:ext cx="558800" cy="62100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2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5486" y="764373"/>
            <a:ext cx="8980714" cy="1293028"/>
          </a:xfrm>
        </p:spPr>
        <p:txBody>
          <a:bodyPr/>
          <a:lstStyle/>
          <a:p>
            <a:r>
              <a:rPr lang="en-US" dirty="0" smtClean="0"/>
              <a:t>4. Navigating common pitfalls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UcPeriod"/>
            </a:pPr>
            <a:r>
              <a:rPr lang="en-US" dirty="0" smtClean="0"/>
              <a:t>Students are unprepared to discuss.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/>
              <a:t>The most vocal students overtake the </a:t>
            </a:r>
            <a:r>
              <a:rPr lang="en-US" dirty="0" smtClean="0"/>
              <a:t>discussion.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/>
              <a:t>The students </a:t>
            </a:r>
            <a:r>
              <a:rPr lang="en-US" dirty="0" smtClean="0"/>
              <a:t>think </a:t>
            </a:r>
            <a:r>
              <a:rPr lang="en-US" dirty="0"/>
              <a:t>that any answer is the right </a:t>
            </a:r>
            <a:r>
              <a:rPr lang="en-US" dirty="0" smtClean="0"/>
              <a:t>answer.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students think that there isn’t any “real</a:t>
            </a:r>
            <a:r>
              <a:rPr lang="en-US" dirty="0" smtClean="0"/>
              <a:t>” learning </a:t>
            </a:r>
            <a:r>
              <a:rPr lang="en-US" dirty="0"/>
              <a:t>taking </a:t>
            </a:r>
            <a:r>
              <a:rPr lang="en-US" dirty="0" smtClean="0"/>
              <a:t>place.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  <a:p>
            <a:pPr marL="457200" indent="-457200">
              <a:buAutoNum type="alphaU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2194559"/>
            <a:ext cx="5736771" cy="423527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UcPeriod"/>
            </a:pPr>
            <a:r>
              <a:rPr lang="en-US" dirty="0" smtClean="0"/>
              <a:t>Ahead of time, distribute a handful of focus questions based on the reading(s).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/>
              <a:t>Appoint a </a:t>
            </a:r>
            <a:r>
              <a:rPr lang="en-US" dirty="0" smtClean="0"/>
              <a:t>time-keeper. </a:t>
            </a:r>
            <a:r>
              <a:rPr lang="en-US" dirty="0"/>
              <a:t>Ask for an after-class </a:t>
            </a:r>
            <a:r>
              <a:rPr lang="en-US" dirty="0" smtClean="0"/>
              <a:t>meeting with vocal students. </a:t>
            </a:r>
            <a:r>
              <a:rPr lang="en-US" dirty="0"/>
              <a:t>Don’t call on </a:t>
            </a:r>
            <a:r>
              <a:rPr lang="en-US" dirty="0" smtClean="0"/>
              <a:t>them at first. </a:t>
            </a:r>
            <a:r>
              <a:rPr lang="en-US" dirty="0"/>
              <a:t>Solicit responses from quiet students</a:t>
            </a:r>
            <a:r>
              <a:rPr lang="en-US" dirty="0" smtClean="0"/>
              <a:t>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 smtClean="0"/>
              <a:t>Challenge </a:t>
            </a:r>
            <a:r>
              <a:rPr lang="en-US" dirty="0"/>
              <a:t>them to support their </a:t>
            </a:r>
            <a:r>
              <a:rPr lang="en-US" dirty="0" smtClean="0"/>
              <a:t>opinions/attitudes by connecting to course content.</a:t>
            </a:r>
          </a:p>
          <a:p>
            <a:pPr marL="457200" indent="-457200">
              <a:buFont typeface="Arial" panose="020B0604020202020204" pitchFamily="34" charset="0"/>
              <a:buAutoNum type="alphaUcPeriod"/>
            </a:pPr>
            <a:r>
              <a:rPr lang="en-US" dirty="0"/>
              <a:t>Make connections </a:t>
            </a:r>
            <a:r>
              <a:rPr lang="en-US" dirty="0" smtClean="0"/>
              <a:t>between student comments and </a:t>
            </a:r>
            <a:r>
              <a:rPr lang="en-US" dirty="0"/>
              <a:t>the learning </a:t>
            </a:r>
            <a:r>
              <a:rPr lang="en-US" dirty="0" smtClean="0"/>
              <a:t>goals and course content. Summarize at end.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  <a:p>
            <a:pPr marL="457200" indent="-457200">
              <a:buAutoNum type="alphaUcPeriod"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59829" y="2336457"/>
            <a:ext cx="1012370" cy="725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59829" y="3309257"/>
            <a:ext cx="1012370" cy="725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33143" y="3893925"/>
            <a:ext cx="558800" cy="5609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27700" y="4676351"/>
            <a:ext cx="558800" cy="62100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4085" y="5343393"/>
            <a:ext cx="5958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Which do you struggle with and why?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Are there any pitfalls missing?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Vote: </a:t>
            </a:r>
            <a:r>
              <a:rPr lang="en-US" sz="2000" dirty="0" smtClean="0">
                <a:solidFill>
                  <a:srgbClr val="FF0000"/>
                </a:solidFill>
              </a:rPr>
              <a:t>Which is most damaging to the teaching and learning process?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student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860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Ask students to write briefly how their thinking changed as a result of the discussion.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Ask students to respond anonymously to one or more of the following questions: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Did everyone who wanted to contribute have the opportunity to do so?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When did the group stray from the topic?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Were any contributions especially helpful or productive?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Were any contributions counterproductive?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Did the instructor dominate at any time?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did you learn about the topic?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Were diverse opinions and perspectives encouraged? Any examples?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Would you change anything for our next discussion?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3629781"/>
          </a:xfrm>
        </p:spPr>
        <p:txBody>
          <a:bodyPr/>
          <a:lstStyle/>
          <a:p>
            <a:pPr algn="ctr"/>
            <a:r>
              <a:rPr lang="en-US" dirty="0" smtClean="0"/>
              <a:t>Handout titled, “</a:t>
            </a:r>
            <a:r>
              <a:rPr lang="en-US" dirty="0"/>
              <a:t>A List of Tactics to Spur Class </a:t>
            </a:r>
            <a:r>
              <a:rPr lang="en-US" dirty="0" smtClean="0"/>
              <a:t>Discussion” is another resource for you.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8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343" y="423288"/>
            <a:ext cx="8610600" cy="1006370"/>
          </a:xfrm>
        </p:spPr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057" y="1211943"/>
            <a:ext cx="11575143" cy="53412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Bain</a:t>
            </a:r>
            <a:r>
              <a:rPr lang="en-US" dirty="0"/>
              <a:t>, K. (2004). </a:t>
            </a:r>
            <a:r>
              <a:rPr lang="en-US" i="1" dirty="0"/>
              <a:t>What the best college teachers do.</a:t>
            </a:r>
            <a:r>
              <a:rPr lang="en-US" dirty="0"/>
              <a:t> Cambridge, MA: Harvard University Press.</a:t>
            </a:r>
          </a:p>
          <a:p>
            <a:pPr marL="0" indent="0">
              <a:buNone/>
            </a:pPr>
            <a:r>
              <a:rPr lang="en-US" dirty="0" err="1"/>
              <a:t>Cabi</a:t>
            </a:r>
            <a:r>
              <a:rPr lang="en-US" dirty="0"/>
              <a:t>, E. (2018). The Impact of the Flipped Classroom Model on Students’ Academic Achievement. </a:t>
            </a:r>
            <a:r>
              <a:rPr lang="en-US" i="1" dirty="0"/>
              <a:t>International Review of Research in Open and Distributed Learning, 19</a:t>
            </a:r>
            <a:r>
              <a:rPr lang="en-US" dirty="0"/>
              <a:t>(3), 202-221. https://doi.org/10.19173/irrodl.v19i3.3482.</a:t>
            </a:r>
          </a:p>
          <a:p>
            <a:pPr marL="0" indent="0">
              <a:buNone/>
            </a:pPr>
            <a:r>
              <a:rPr lang="en-US" dirty="0" err="1" smtClean="0"/>
              <a:t>Esquith</a:t>
            </a:r>
            <a:r>
              <a:rPr lang="en-US" dirty="0"/>
              <a:t>, R. (2007). </a:t>
            </a:r>
            <a:r>
              <a:rPr lang="en-US" i="1" dirty="0"/>
              <a:t>Teach like your hair’s on fire.</a:t>
            </a:r>
            <a:r>
              <a:rPr lang="en-US" dirty="0"/>
              <a:t> New York, NY: Penguin.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Fink, D.L. (2003). </a:t>
            </a:r>
            <a:r>
              <a:rPr lang="en-US" i="1" dirty="0"/>
              <a:t>Creating significant learning experiences.</a:t>
            </a:r>
            <a:r>
              <a:rPr lang="en-US" dirty="0"/>
              <a:t> San Francisco, CA: </a:t>
            </a:r>
            <a:r>
              <a:rPr lang="en-US" dirty="0" err="1"/>
              <a:t>Jossey</a:t>
            </a:r>
            <a:r>
              <a:rPr lang="en-US" dirty="0"/>
              <a:t>-Bass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Gonzalez, J. (Oct. 15, 2015). The big list of class discussion strategies. Cult of Pedagogy, </a:t>
            </a:r>
            <a:r>
              <a:rPr lang="en-US" dirty="0" smtClean="0">
                <a:hlinkClick r:id="rId2"/>
              </a:rPr>
              <a:t>www.cultofpedagogy.com/speaking-listening-techniques/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Gross </a:t>
            </a:r>
            <a:r>
              <a:rPr lang="en-US" dirty="0"/>
              <a:t>Davis, B. (2009). </a:t>
            </a:r>
            <a:r>
              <a:rPr lang="en-US" i="1" dirty="0"/>
              <a:t>Tools for teaching</a:t>
            </a:r>
            <a:r>
              <a:rPr lang="en-US" dirty="0"/>
              <a:t> (2</a:t>
            </a:r>
            <a:r>
              <a:rPr lang="en-US" baseline="30000" dirty="0"/>
              <a:t>nd</a:t>
            </a:r>
            <a:r>
              <a:rPr lang="en-US" dirty="0"/>
              <a:t> Edition). San </a:t>
            </a:r>
            <a:r>
              <a:rPr lang="en-US" dirty="0" err="1"/>
              <a:t>Franscisco</a:t>
            </a:r>
            <a:r>
              <a:rPr lang="en-US" dirty="0"/>
              <a:t>, CA: </a:t>
            </a:r>
            <a:r>
              <a:rPr lang="en-US" dirty="0" err="1"/>
              <a:t>Jossey</a:t>
            </a:r>
            <a:r>
              <a:rPr lang="en-US" dirty="0"/>
              <a:t>-Bass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McKee, R.J. (Spring 2015). Encouraging classroom discussion. </a:t>
            </a:r>
            <a:r>
              <a:rPr lang="en-US" i="1" dirty="0" smtClean="0"/>
              <a:t>Journal of Social Science Education, 14(1)</a:t>
            </a:r>
            <a:r>
              <a:rPr lang="en-US" dirty="0" smtClean="0"/>
              <a:t>, 66-72.</a:t>
            </a:r>
          </a:p>
          <a:p>
            <a:pPr marL="0" indent="0">
              <a:buNone/>
            </a:pPr>
            <a:r>
              <a:rPr lang="en-US" dirty="0" smtClean="0"/>
              <a:t>Meyers</a:t>
            </a:r>
            <a:r>
              <a:rPr lang="en-US" dirty="0"/>
              <a:t>, C., and Jones, T. (1993). </a:t>
            </a:r>
            <a:r>
              <a:rPr lang="en-US" i="1" dirty="0"/>
              <a:t>Promoting active learning: Strategies for the college classroom.</a:t>
            </a:r>
            <a:r>
              <a:rPr lang="en-US" dirty="0"/>
              <a:t> San Francisco, CA: </a:t>
            </a:r>
            <a:r>
              <a:rPr lang="en-US" dirty="0" err="1"/>
              <a:t>Jossey</a:t>
            </a:r>
            <a:r>
              <a:rPr lang="en-US" dirty="0"/>
              <a:t>-Bass.</a:t>
            </a:r>
          </a:p>
          <a:p>
            <a:pPr marL="0" indent="0">
              <a:buNone/>
            </a:pPr>
            <a:r>
              <a:rPr lang="en-US" dirty="0"/>
              <a:t>Neff, R., and Weimer, M. (1989). </a:t>
            </a:r>
            <a:r>
              <a:rPr lang="en-US" i="1" dirty="0"/>
              <a:t>Classroom communication: Collected readings for effective discussion and questioning</a:t>
            </a:r>
            <a:r>
              <a:rPr lang="en-US" dirty="0"/>
              <a:t>. Madison, WI: Magna Publications.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Dreaded Discussion!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We know students “learn more rapidly and retain knowledge longer when they take an active role in the learning process” (King, 1994)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</a:t>
            </a:r>
            <a:r>
              <a:rPr lang="en-US" sz="2400" i="1" dirty="0" smtClean="0"/>
              <a:t>BUT… 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dirty="0" smtClean="0"/>
              <a:t>The awkward silence!</a:t>
            </a:r>
            <a:endParaRPr lang="en-US" sz="2400" dirty="0"/>
          </a:p>
          <a:p>
            <a:pPr lvl="1"/>
            <a:r>
              <a:rPr lang="en-US" sz="2400" dirty="0" smtClean="0"/>
              <a:t>The shy</a:t>
            </a:r>
            <a:r>
              <a:rPr lang="en-US" sz="2400" dirty="0"/>
              <a:t>, dominant, and combative </a:t>
            </a:r>
            <a:r>
              <a:rPr lang="en-US" sz="2400" dirty="0" smtClean="0"/>
              <a:t>personalities!</a:t>
            </a:r>
            <a:endParaRPr lang="en-US" sz="2400" dirty="0"/>
          </a:p>
          <a:p>
            <a:pPr lvl="1"/>
            <a:r>
              <a:rPr lang="en-US" sz="2400" dirty="0" smtClean="0"/>
              <a:t>The digressions </a:t>
            </a:r>
            <a:r>
              <a:rPr lang="en-US" sz="2400" dirty="0"/>
              <a:t>and a general lack of </a:t>
            </a:r>
            <a:r>
              <a:rPr lang="en-US" sz="2400" dirty="0" smtClean="0"/>
              <a:t>control!</a:t>
            </a:r>
            <a:endParaRPr lang="en-US" sz="2400" i="1" dirty="0"/>
          </a:p>
          <a:p>
            <a:pPr lvl="1"/>
            <a:r>
              <a:rPr lang="en-US" sz="2400" dirty="0" smtClean="0"/>
              <a:t>The fear </a:t>
            </a:r>
            <a:r>
              <a:rPr lang="en-US" sz="2400" dirty="0"/>
              <a:t>of criticism: </a:t>
            </a:r>
            <a:r>
              <a:rPr lang="en-US" sz="2400" dirty="0" smtClean="0"/>
              <a:t>among students and toward us!</a:t>
            </a:r>
            <a:endParaRPr lang="en-US" sz="2400" dirty="0"/>
          </a:p>
          <a:p>
            <a:pPr lvl="1"/>
            <a:r>
              <a:rPr lang="en-US" sz="2400" dirty="0" smtClean="0"/>
              <a:t>Trying to cover large amounts of specific material!</a:t>
            </a: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7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going wrong?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Students Say (McKee, 2015):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Disengaged instructor (i.e., lack of passion for topic)</a:t>
            </a:r>
          </a:p>
          <a:p>
            <a:r>
              <a:rPr lang="en-US" sz="2400" dirty="0" smtClean="0"/>
              <a:t>Intimidation by peers and profs (i.e., students fear saying something wrong or looking foolish)</a:t>
            </a:r>
          </a:p>
          <a:p>
            <a:r>
              <a:rPr lang="en-US" sz="2400" dirty="0" smtClean="0"/>
              <a:t>Lack of preparation by instructor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going wrong?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Students Say (McKee, 2015):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Disengaged instructor (i.e., lack of passion for topic)</a:t>
            </a:r>
          </a:p>
          <a:p>
            <a:r>
              <a:rPr lang="en-US" sz="2400" dirty="0" smtClean="0"/>
              <a:t>Intimidation by peers and profs (i.e., students fear saying something wrong or looking foolish)</a:t>
            </a:r>
          </a:p>
          <a:p>
            <a:r>
              <a:rPr lang="en-US" sz="2400" dirty="0" smtClean="0"/>
              <a:t>Lack of preparation by instructor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624286" cy="823912"/>
          </a:xfrm>
        </p:spPr>
        <p:txBody>
          <a:bodyPr>
            <a:normAutofit/>
          </a:bodyPr>
          <a:lstStyle/>
          <a:p>
            <a:r>
              <a:rPr lang="en-US" u="sng" dirty="0" smtClean="0"/>
              <a:t>Holtan’s Challenges: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Discussion prompts do not excite students</a:t>
            </a:r>
          </a:p>
          <a:p>
            <a:r>
              <a:rPr lang="en-US" sz="2400" dirty="0" smtClean="0"/>
              <a:t>Large class sizes and being “lost in the crowd”</a:t>
            </a:r>
          </a:p>
          <a:p>
            <a:r>
              <a:rPr lang="en-US" sz="2400" dirty="0" smtClean="0"/>
              <a:t>Distractions (e.g., phones) and social isolation habits</a:t>
            </a:r>
          </a:p>
          <a:p>
            <a:r>
              <a:rPr lang="en-US" sz="2400" dirty="0" smtClean="0"/>
              <a:t>Class is full of first-year students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35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going wrong?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Students Say (McKee, 2015):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Disengaged instructor (i.e., lack of passion for topic)</a:t>
            </a:r>
          </a:p>
          <a:p>
            <a:r>
              <a:rPr lang="en-US" sz="2400" dirty="0" smtClean="0"/>
              <a:t>Intimidation by peers and profs (i.e., students fear saying something wrong or looking foolish)</a:t>
            </a:r>
          </a:p>
          <a:p>
            <a:r>
              <a:rPr lang="en-US" sz="2400" dirty="0" smtClean="0"/>
              <a:t>Lack of preparation by instructor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799" y="2183802"/>
            <a:ext cx="5617030" cy="823912"/>
          </a:xfrm>
        </p:spPr>
        <p:txBody>
          <a:bodyPr>
            <a:normAutofit/>
          </a:bodyPr>
          <a:lstStyle/>
          <a:p>
            <a:r>
              <a:rPr lang="en-US" u="sng" dirty="0" smtClean="0"/>
              <a:t>Holtan’s Challenges: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Discussion prompts do not excite students</a:t>
            </a:r>
          </a:p>
          <a:p>
            <a:r>
              <a:rPr lang="en-US" sz="2400" dirty="0" smtClean="0"/>
              <a:t>Large class sizes and being “lost in the crowd”</a:t>
            </a:r>
          </a:p>
          <a:p>
            <a:r>
              <a:rPr lang="en-US" sz="2400" dirty="0" smtClean="0"/>
              <a:t>Distractions (e.g., phones) and social isolation habits</a:t>
            </a:r>
          </a:p>
          <a:p>
            <a:r>
              <a:rPr lang="en-US" sz="2400" dirty="0" smtClean="0"/>
              <a:t>Class is full of first-year students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01313" y="6089381"/>
            <a:ext cx="3371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Did I miss any?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9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43" y="1763485"/>
            <a:ext cx="3595914" cy="3483429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big picture: </a:t>
            </a:r>
            <a:br>
              <a:rPr lang="en-US" dirty="0" smtClean="0"/>
            </a:br>
            <a:r>
              <a:rPr lang="en-US" dirty="0" smtClean="0"/>
              <a:t>Elements </a:t>
            </a:r>
            <a:r>
              <a:rPr lang="en-US" dirty="0"/>
              <a:t>to Create the foundation for effective discussion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462675"/>
              </p:ext>
            </p:extLst>
          </p:nvPr>
        </p:nvGraphicFramePr>
        <p:xfrm>
          <a:off x="4151085" y="602345"/>
          <a:ext cx="7859486" cy="5964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5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43" y="1763485"/>
            <a:ext cx="3595914" cy="3483429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big picture: </a:t>
            </a:r>
            <a:br>
              <a:rPr lang="en-US" dirty="0" smtClean="0"/>
            </a:br>
            <a:r>
              <a:rPr lang="en-US" dirty="0" smtClean="0"/>
              <a:t>Elements </a:t>
            </a:r>
            <a:r>
              <a:rPr lang="en-US" dirty="0"/>
              <a:t>to Create the foundation for effective discussion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767043"/>
              </p:ext>
            </p:extLst>
          </p:nvPr>
        </p:nvGraphicFramePr>
        <p:xfrm>
          <a:off x="4151085" y="602345"/>
          <a:ext cx="7859486" cy="5964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8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0629" y="695429"/>
            <a:ext cx="8828314" cy="1293028"/>
          </a:xfrm>
        </p:spPr>
        <p:txBody>
          <a:bodyPr/>
          <a:lstStyle/>
          <a:p>
            <a:r>
              <a:rPr lang="en-US" dirty="0" smtClean="0"/>
              <a:t>2. The classroom </a:t>
            </a:r>
            <a:r>
              <a:rPr lang="en-US" b="1" dirty="0" smtClean="0"/>
              <a:t>climate</a:t>
            </a:r>
            <a:r>
              <a:rPr lang="en-US" dirty="0" smtClean="0"/>
              <a:t> is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543" y="1683657"/>
            <a:ext cx="11488057" cy="502194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dirty="0" smtClean="0"/>
              <a:t>The most important ingredient to successful discussion in any course is a welcoming classroom </a:t>
            </a:r>
            <a:r>
              <a:rPr lang="en-US" sz="2400" dirty="0" err="1" smtClean="0"/>
              <a:t>climate.Students</a:t>
            </a:r>
            <a:r>
              <a:rPr lang="en-US" sz="2400" dirty="0" smtClean="0"/>
              <a:t> will only participate in classroom discussion if they feel “safe” first (McKee, 2015).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pend the first 2-3 weeks of the course cultivating a welcoming climate that promotes the sharing of diverse perspectives and in turn, fosters critical thinking.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Demonstrate warmth and care. Learn their names and outside-of-class details (e.g., athletics, work, life responsibilities). Share similar info with them.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Pick a day to play the “Devil’s Advocate” or appoint a couple students to be “Questioners” or “Provocateurs.”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Don’t challenge their opinions/attitudes or put controversial topics up for discussion until you sense they can handle it. AFFIRM THEM FIRST.</a:t>
            </a:r>
          </a:p>
          <a:p>
            <a:r>
              <a:rPr lang="en-US" sz="2400" dirty="0" smtClean="0"/>
              <a:t>The physical environment affects discussion.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170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Clarifying course objectives and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50836"/>
            <a:ext cx="10820400" cy="3567849"/>
          </a:xfrm>
        </p:spPr>
        <p:txBody>
          <a:bodyPr/>
          <a:lstStyle/>
          <a:p>
            <a:pPr marL="914400" lvl="1" indent="-457200"/>
            <a:r>
              <a:rPr lang="en-US" sz="2400" i="1" dirty="0"/>
              <a:t>What do I want students to know and be able to do by the end of this course?</a:t>
            </a:r>
            <a:r>
              <a:rPr lang="en-US" sz="2400" dirty="0"/>
              <a:t> </a:t>
            </a:r>
          </a:p>
          <a:p>
            <a:pPr marL="914400" lvl="1" indent="-457200"/>
            <a:r>
              <a:rPr lang="en-US" sz="2400" dirty="0"/>
              <a:t>Does classroom discussion </a:t>
            </a:r>
            <a:r>
              <a:rPr lang="en-US" sz="2400" dirty="0" smtClean="0"/>
              <a:t>and active learning strategies in general help </a:t>
            </a:r>
            <a:r>
              <a:rPr lang="en-US" sz="2400" dirty="0"/>
              <a:t>you to achieve the course objectives? </a:t>
            </a:r>
          </a:p>
          <a:p>
            <a:pPr marL="914400" lvl="1" indent="-457200"/>
            <a:r>
              <a:rPr lang="en-US" sz="2400" dirty="0"/>
              <a:t>Include </a:t>
            </a:r>
            <a:r>
              <a:rPr lang="en-US" sz="2400" dirty="0" smtClean="0"/>
              <a:t>the specific active learning objectives in </a:t>
            </a:r>
            <a:r>
              <a:rPr lang="en-US" sz="2400" dirty="0"/>
              <a:t>the syllabus, along with a note on the active class </a:t>
            </a:r>
            <a:r>
              <a:rPr lang="en-US" sz="2400" dirty="0" smtClean="0"/>
              <a:t>format, and mention it in class several times during the first couple weeks.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1913</TotalTime>
  <Words>1341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Wingdings</vt:lpstr>
      <vt:lpstr>Vapor Trail</vt:lpstr>
      <vt:lpstr>Encouraging Classroom discussion in any discipline</vt:lpstr>
      <vt:lpstr>The Dreaded Discussion!</vt:lpstr>
      <vt:lpstr>What’s going wrong?</vt:lpstr>
      <vt:lpstr>What’s going wrong?</vt:lpstr>
      <vt:lpstr>What’s going wrong?</vt:lpstr>
      <vt:lpstr>The big picture:  Elements to Create the foundation for effective discussion</vt:lpstr>
      <vt:lpstr>The big picture:  Elements to Create the foundation for effective discussion</vt:lpstr>
      <vt:lpstr>2. The classroom climate is key</vt:lpstr>
      <vt:lpstr>1. Clarifying course objectives and content </vt:lpstr>
      <vt:lpstr>3. Understanding specific student fears and interests- and your own</vt:lpstr>
      <vt:lpstr>4. Navigating common pitfalls</vt:lpstr>
      <vt:lpstr>4. Navigating common pitfalls</vt:lpstr>
      <vt:lpstr>The value of student feedback</vt:lpstr>
      <vt:lpstr>Handout titled, “A List of Tactics to Spur Class Discussion” is another resource for you.  </vt:lpstr>
      <vt:lpstr>sources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Classroom discussion in any discipline</dc:title>
  <dc:creator>Sarah Holtan</dc:creator>
  <cp:lastModifiedBy>Sarah Holtan</cp:lastModifiedBy>
  <cp:revision>32</cp:revision>
  <cp:lastPrinted>2020-02-25T19:57:00Z</cp:lastPrinted>
  <dcterms:created xsi:type="dcterms:W3CDTF">2020-02-24T12:13:02Z</dcterms:created>
  <dcterms:modified xsi:type="dcterms:W3CDTF">2020-02-25T20:08:43Z</dcterms:modified>
</cp:coreProperties>
</file>