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6" r:id="rId8"/>
    <p:sldId id="267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09"/>
    <p:restoredTop sz="95840"/>
  </p:normalViewPr>
  <p:slideViewPr>
    <p:cSldViewPr snapToGrid="0" snapToObjects="1">
      <p:cViewPr varScale="1">
        <p:scale>
          <a:sx n="98" d="100"/>
          <a:sy n="98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fosterselfcare/home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foster@uiwtx.ed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rbers@uiwtx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rion21.blogspot.com/2010/06/introduction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35AB5-3086-DF40-BB68-9AD006185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62" y="967417"/>
            <a:ext cx="4201287" cy="39091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Be the Change Agent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F021D-48F0-DD40-AB05-ECAFC8830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62" y="5189400"/>
            <a:ext cx="3778870" cy="5442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EFFFF"/>
                </a:solidFill>
              </a:rPr>
              <a:t>Self-Care and Removing Inner Obstacles</a:t>
            </a:r>
            <a:endParaRPr lang="en-US" sz="1600" dirty="0">
              <a:solidFill>
                <a:srgbClr val="FEFFFF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B25AFA-24BE-5A4E-9561-477535C3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061" y="456781"/>
            <a:ext cx="4759759" cy="4930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40BB0-09C1-D74F-B70A-0CB13672E901}"/>
              </a:ext>
            </a:extLst>
          </p:cNvPr>
          <p:cNvSpPr txBox="1"/>
          <p:nvPr/>
        </p:nvSpPr>
        <p:spPr>
          <a:xfrm>
            <a:off x="330200" y="528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8BDEB-1BB4-9746-8273-E3277AA20260}"/>
              </a:ext>
            </a:extLst>
          </p:cNvPr>
          <p:cNvSpPr txBox="1"/>
          <p:nvPr/>
        </p:nvSpPr>
        <p:spPr>
          <a:xfrm>
            <a:off x="5143500" y="5733660"/>
            <a:ext cx="683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Sandy Guzman Foster, Ph.D. &amp; Sherry </a:t>
            </a:r>
            <a:r>
              <a:rPr lang="en-US" sz="2000" b="1" dirty="0" err="1"/>
              <a:t>Herbers</a:t>
            </a:r>
            <a:r>
              <a:rPr lang="en-US" sz="2000" b="1" dirty="0"/>
              <a:t>, Ed.D.</a:t>
            </a:r>
          </a:p>
          <a:p>
            <a:pPr algn="ctr"/>
            <a:r>
              <a:rPr lang="en-US" sz="2000" dirty="0"/>
              <a:t>University of the Incarnate Word</a:t>
            </a:r>
          </a:p>
        </p:txBody>
      </p:sp>
    </p:spTree>
    <p:extLst>
      <p:ext uri="{BB962C8B-B14F-4D97-AF65-F5344CB8AC3E}">
        <p14:creationId xmlns:p14="http://schemas.microsoft.com/office/powerpoint/2010/main" val="29242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CE557-58F7-2744-9146-9530D08B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Resources</a:t>
            </a:r>
            <a:br>
              <a:rPr lang="en-US" sz="4000" dirty="0">
                <a:solidFill>
                  <a:srgbClr val="FEFFFF"/>
                </a:solidFill>
              </a:rPr>
            </a:br>
            <a:br>
              <a:rPr lang="en-US" sz="4000" dirty="0">
                <a:solidFill>
                  <a:srgbClr val="FEFFFF"/>
                </a:solidFill>
              </a:rPr>
            </a:b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924DD-9DE0-1C44-92D6-EE506513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E7E355-C7A3-E041-BDFB-07B1829A62E6}"/>
              </a:ext>
            </a:extLst>
          </p:cNvPr>
          <p:cNvSpPr txBox="1"/>
          <p:nvPr/>
        </p:nvSpPr>
        <p:spPr>
          <a:xfrm>
            <a:off x="4880113" y="6162261"/>
            <a:ext cx="718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 https://sites.google.com/view/fosterselfcare/home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1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DE3AEA88-889C-DF4E-B7F2-3ECB11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0" r="10685"/>
          <a:stretch/>
        </p:blipFill>
        <p:spPr>
          <a:xfrm>
            <a:off x="-8825" y="-561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E04A53-102D-0948-A848-CEA99D28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Contact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9BB960-BE55-4388-8774-F1FFB53F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>
              <a:buClr>
                <a:srgbClr val="FEF679"/>
              </a:buClr>
            </a:pPr>
            <a:r>
              <a:rPr lang="en-US" sz="2800" dirty="0"/>
              <a:t>Sandy Guzman Foster, Ph.D.</a:t>
            </a:r>
          </a:p>
          <a:p>
            <a:pPr lvl="1">
              <a:buClr>
                <a:srgbClr val="FEF679"/>
              </a:buClr>
            </a:pPr>
            <a:r>
              <a:rPr lang="en-US" sz="2800" dirty="0">
                <a:hlinkClick r:id="rId3"/>
              </a:rPr>
              <a:t>sfoster@uiwtx.edu</a:t>
            </a:r>
            <a:endParaRPr lang="en-US" sz="2800" dirty="0"/>
          </a:p>
          <a:p>
            <a:pPr marL="0" indent="0">
              <a:buClr>
                <a:srgbClr val="FEF679"/>
              </a:buClr>
              <a:buNone/>
            </a:pPr>
            <a:endParaRPr lang="en-US" sz="2800" dirty="0"/>
          </a:p>
          <a:p>
            <a:pPr>
              <a:buClr>
                <a:srgbClr val="FEF679"/>
              </a:buClr>
            </a:pPr>
            <a:r>
              <a:rPr lang="en-US" sz="2800" dirty="0"/>
              <a:t>Sherry </a:t>
            </a:r>
            <a:r>
              <a:rPr lang="en-US" sz="2800" dirty="0" err="1"/>
              <a:t>Herbers</a:t>
            </a:r>
            <a:r>
              <a:rPr lang="en-US" sz="2800" dirty="0"/>
              <a:t>, Ed.D.</a:t>
            </a:r>
          </a:p>
          <a:p>
            <a:pPr lvl="1">
              <a:buClr>
                <a:srgbClr val="FEF679"/>
              </a:buClr>
            </a:pPr>
            <a:r>
              <a:rPr lang="en-US" sz="2800" dirty="0">
                <a:hlinkClick r:id="rId4"/>
              </a:rPr>
              <a:t>herbers@uiwtx.edu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35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Content Placeholder 4" descr="Orion's Ramblings: A School Game/Assignment">
            <a:extLst>
              <a:ext uri="{FF2B5EF4-FFF2-40B4-BE49-F238E27FC236}">
                <a16:creationId xmlns:a16="http://schemas.microsoft.com/office/drawing/2014/main" id="{60654C32-94A3-7A49-9543-AB07F9860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82ED7-AEA3-0D47-8126-08D24DF113D4}"/>
              </a:ext>
            </a:extLst>
          </p:cNvPr>
          <p:cNvSpPr txBox="1"/>
          <p:nvPr/>
        </p:nvSpPr>
        <p:spPr>
          <a:xfrm>
            <a:off x="9319098" y="6657945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orion21.blogspot.com/2010/06/introduct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25570-A6F8-4C47-BADD-2472EBB59FB8}"/>
              </a:ext>
            </a:extLst>
          </p:cNvPr>
          <p:cNvSpPr txBox="1"/>
          <p:nvPr/>
        </p:nvSpPr>
        <p:spPr>
          <a:xfrm>
            <a:off x="540279" y="1795849"/>
            <a:ext cx="3778870" cy="3114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Emotional Work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F815763B-2759-E047-8C62-05D4793E2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1" r="38087" b="3141"/>
          <a:stretch/>
        </p:blipFill>
        <p:spPr>
          <a:xfrm rot="5400000">
            <a:off x="4986865" y="-347133"/>
            <a:ext cx="6858000" cy="7552267"/>
          </a:xfrm>
          <a:prstGeom prst="rect">
            <a:avLst/>
          </a:prstGeom>
        </p:spPr>
      </p:pic>
      <p:sp>
        <p:nvSpPr>
          <p:cNvPr id="131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3F964-A014-2B47-BC24-DF46192898D6}"/>
              </a:ext>
            </a:extLst>
          </p:cNvPr>
          <p:cNvSpPr txBox="1"/>
          <p:nvPr/>
        </p:nvSpPr>
        <p:spPr>
          <a:xfrm>
            <a:off x="540279" y="1795849"/>
            <a:ext cx="3778870" cy="3114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What are barriers to self-care and compassion for self?</a:t>
            </a:r>
          </a:p>
        </p:txBody>
      </p:sp>
      <p:pic>
        <p:nvPicPr>
          <p:cNvPr id="5" name="Content Placeholder 4" descr="A picture containing dog, photo, indoor, brown&#10;&#10;Description automatically generated">
            <a:extLst>
              <a:ext uri="{FF2B5EF4-FFF2-40B4-BE49-F238E27FC236}">
                <a16:creationId xmlns:a16="http://schemas.microsoft.com/office/drawing/2014/main" id="{B13D5720-76C8-474D-86E9-5BD6BFF3F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1" t="4353" r="19400" b="-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55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2780DFF-3AF5-4F60-B2A3-AA766AD8B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1C79324C-CB0A-40CA-AE77-7CFA131A7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FE6F32A9-AD07-4A53-BA89-05D8AC1E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BF108F4A-C3A5-42B2-9D7B-10D92D15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8254BB4A-F14E-4DE6-94AE-370119897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37BE596F-4E67-44BA-99D0-37A64771F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9A48CE8A-2735-4764-AF04-D7679A305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7058C06C-28D8-4334-83E0-AEA77C4AF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530C5090-5A77-4DFC-8CDA-D6E2576AC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57EC1ECF-618E-4B07-B823-11316CE5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7C8B4CFB-E7F6-4A2B-AA5B-CB910D23A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EBEADD2C-CA66-41C5-8622-31212959D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3CE06860-DDC5-4FC7-97D7-795F9CA9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A041F5-FB91-4FE3-8309-30F32C6A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17D7CDD7-7A0A-4EBD-A35A-5C77175F6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3535804A-BB84-44EB-9712-B96D7AEB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2EA058FC-BE7B-40CC-A63E-8E64623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0E8271EE-FB1E-459E-8E94-991CB5383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928D4994-0177-4E02-B988-4786CF3B7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3A3FF466-04BF-4F8D-88E1-98C1A2CC7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2513E60D-9026-4A28-8D6E-03593D3A4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49D0D017-FE95-4B99-AD82-BE697DF1B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299ACBF5-2856-4022-AA4D-9E8F3998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6A150E2E-4FA2-4D3C-9FDD-E0ECFC801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00FF753A-252D-49AB-AE93-D92EBB4B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8F689818-FACD-466B-B41E-51BA779D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57041BDD-619A-42E7-9D5B-D932A5FD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6">
            <a:extLst>
              <a:ext uri="{FF2B5EF4-FFF2-40B4-BE49-F238E27FC236}">
                <a16:creationId xmlns:a16="http://schemas.microsoft.com/office/drawing/2014/main" id="{439A26EA-7B06-4DFE-8108-86B3ED14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2BEC863-1172-4B3D-9722-ABDAA0C92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4DF80A8C-710D-4AAA-BD41-708496E8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476A384-71E8-40F1-ABC7-D17AAAFA9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036FC-9FDB-D346-ADB3-161A60AA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Known Barriers </a:t>
            </a:r>
          </a:p>
        </p:txBody>
      </p:sp>
      <p:pic>
        <p:nvPicPr>
          <p:cNvPr id="11" name="Picture 10" descr="A picture containing indoor, front, photo, painting&#10;&#10;Description automatically generated">
            <a:extLst>
              <a:ext uri="{FF2B5EF4-FFF2-40B4-BE49-F238E27FC236}">
                <a16:creationId xmlns:a16="http://schemas.microsoft.com/office/drawing/2014/main" id="{423F6147-8A39-AC40-AF8C-6A0B1FCBB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9" r="24279" b="-2"/>
          <a:stretch/>
        </p:blipFill>
        <p:spPr>
          <a:xfrm>
            <a:off x="4639732" y="-3"/>
            <a:ext cx="3788327" cy="6858003"/>
          </a:xfrm>
          <a:prstGeom prst="rect">
            <a:avLst/>
          </a:prstGeom>
        </p:spPr>
      </p:pic>
      <p:sp>
        <p:nvSpPr>
          <p:cNvPr id="95" name="Freeform 5">
            <a:extLst>
              <a:ext uri="{FF2B5EF4-FFF2-40B4-BE49-F238E27FC236}">
                <a16:creationId xmlns:a16="http://schemas.microsoft.com/office/drawing/2014/main" id="{84907570-11AD-497C-8683-DBD0D5855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A picture containing cat, old, bag, bottle&#10;&#10;Description automatically generated">
            <a:extLst>
              <a:ext uri="{FF2B5EF4-FFF2-40B4-BE49-F238E27FC236}">
                <a16:creationId xmlns:a16="http://schemas.microsoft.com/office/drawing/2014/main" id="{261CBD07-FB0E-E643-B707-6FDCC7C75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40" r="-4" b="-4"/>
          <a:stretch/>
        </p:blipFill>
        <p:spPr>
          <a:xfrm>
            <a:off x="8435679" y="3"/>
            <a:ext cx="3753273" cy="3428997"/>
          </a:xfrm>
          <a:prstGeom prst="rect">
            <a:avLst/>
          </a:prstGeom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592A81F-5073-8C40-9364-448E6F7A6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78" r="20054" b="2"/>
          <a:stretch/>
        </p:blipFill>
        <p:spPr>
          <a:xfrm>
            <a:off x="8428058" y="3429305"/>
            <a:ext cx="3768513" cy="3428695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55CDA8F-EAE8-40F8-95DC-43202F0A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28058" y="3429000"/>
            <a:ext cx="3767328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176213D-B053-46D9-9642-ED8E2F04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20438" y="0"/>
            <a:ext cx="0" cy="6857694"/>
          </a:xfrm>
          <a:prstGeom prst="line">
            <a:avLst/>
          </a:prstGeom>
          <a:ln w="50800" cap="flat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A46D04-A686-784B-A7F2-45B5E47B8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69" y="0"/>
            <a:ext cx="4636213" cy="1739900"/>
          </a:xfrm>
          <a:prstGeom prst="rect">
            <a:avLst/>
          </a:prstGeom>
        </p:spPr>
      </p:pic>
      <p:pic>
        <p:nvPicPr>
          <p:cNvPr id="45" name="Picture 44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BB33EBC9-11FC-2249-B4AA-227B821C8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2" y="2364421"/>
            <a:ext cx="4582811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, man&#10;&#10;Description automatically generated">
            <a:extLst>
              <a:ext uri="{FF2B5EF4-FFF2-40B4-BE49-F238E27FC236}">
                <a16:creationId xmlns:a16="http://schemas.microsoft.com/office/drawing/2014/main" id="{FD6DE79D-C633-054A-BF1C-CF4C1BC13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779" r="-2" b="131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2F180-F676-1246-910D-7FC9ED53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Our patterns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696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6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7" name="Group 7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8" name="Rectangle 9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0" name="Rectangle 97">
            <a:extLst>
              <a:ext uri="{FF2B5EF4-FFF2-40B4-BE49-F238E27FC236}">
                <a16:creationId xmlns:a16="http://schemas.microsoft.com/office/drawing/2014/main" id="{51F84177-D544-484B-840F-230FCEB94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99">
            <a:extLst>
              <a:ext uri="{FF2B5EF4-FFF2-40B4-BE49-F238E27FC236}">
                <a16:creationId xmlns:a16="http://schemas.microsoft.com/office/drawing/2014/main" id="{7BC9B9BC-356F-4894-B473-21807684E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C8322-BF0C-9942-95C5-CAC98D4B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Beholding</a:t>
            </a:r>
          </a:p>
        </p:txBody>
      </p:sp>
      <p:pic>
        <p:nvPicPr>
          <p:cNvPr id="5" name="Content Placeholder 4" descr="A painting of a vase with flowers in it&#10;&#10;Description automatically generated">
            <a:extLst>
              <a:ext uri="{FF2B5EF4-FFF2-40B4-BE49-F238E27FC236}">
                <a16:creationId xmlns:a16="http://schemas.microsoft.com/office/drawing/2014/main" id="{79F985AC-F4B7-BE4C-A812-33970FF6A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1" r="1" b="14145"/>
          <a:stretch/>
        </p:blipFill>
        <p:spPr>
          <a:xfrm>
            <a:off x="6111242" y="10"/>
            <a:ext cx="6080758" cy="6857990"/>
          </a:xfrm>
          <a:prstGeom prst="rect">
            <a:avLst/>
          </a:prstGeom>
        </p:spPr>
      </p:pic>
      <p:sp>
        <p:nvSpPr>
          <p:cNvPr id="112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8DAF2-8226-0B43-A3DB-E3E001B5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12" y="669169"/>
            <a:ext cx="3970319" cy="1259894"/>
          </a:xfrm>
        </p:spPr>
        <p:txBody>
          <a:bodyPr>
            <a:normAutofit/>
          </a:bodyPr>
          <a:lstStyle/>
          <a:p>
            <a:r>
              <a:rPr lang="en-US" dirty="0"/>
              <a:t>Self Compassion</a:t>
            </a:r>
          </a:p>
        </p:txBody>
      </p:sp>
      <p:pic>
        <p:nvPicPr>
          <p:cNvPr id="5" name="Content Placeholder 4" descr="A close up of a rock&#10;&#10;Description automatically generated">
            <a:extLst>
              <a:ext uri="{FF2B5EF4-FFF2-40B4-BE49-F238E27FC236}">
                <a16:creationId xmlns:a16="http://schemas.microsoft.com/office/drawing/2014/main" id="{158A554D-7BC1-8442-80BF-1BFE4305E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" r="16393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7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32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C886457C-27AB-114A-8326-B5F5B0D1C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28" r="2" b="1947"/>
          <a:stretch/>
        </p:blipFill>
        <p:spPr>
          <a:xfrm>
            <a:off x="2948528" y="615880"/>
            <a:ext cx="3552539" cy="321733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0BB386F-395E-C64F-BE38-41637C26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622" y="615879"/>
            <a:ext cx="4171808" cy="321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93733-B995-D344-B650-B294CAAB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845585"/>
            <a:ext cx="8915400" cy="1280890"/>
          </a:xfrm>
        </p:spPr>
        <p:txBody>
          <a:bodyPr>
            <a:normAutofit/>
          </a:bodyPr>
          <a:lstStyle/>
          <a:p>
            <a:r>
              <a:rPr lang="en-US" dirty="0"/>
              <a:t>What will you do during this conference to care for self?</a:t>
            </a:r>
          </a:p>
          <a:p>
            <a:r>
              <a:rPr lang="en-US" dirty="0"/>
              <a:t>What will you do be compassionate to self?</a:t>
            </a:r>
          </a:p>
        </p:txBody>
      </p:sp>
    </p:spTree>
    <p:extLst>
      <p:ext uri="{BB962C8B-B14F-4D97-AF65-F5344CB8AC3E}">
        <p14:creationId xmlns:p14="http://schemas.microsoft.com/office/powerpoint/2010/main" val="1578864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Macintosh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Be the Change Agent</vt:lpstr>
      <vt:lpstr>PowerPoint Presentation</vt:lpstr>
      <vt:lpstr>PowerPoint Presentation</vt:lpstr>
      <vt:lpstr>PowerPoint Presentation</vt:lpstr>
      <vt:lpstr>Known Barriers </vt:lpstr>
      <vt:lpstr>Our patterns</vt:lpstr>
      <vt:lpstr>Beholding</vt:lpstr>
      <vt:lpstr>Self Compassion</vt:lpstr>
      <vt:lpstr>PowerPoint Presentation</vt:lpstr>
      <vt:lpstr>Resources 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the Change Agent</dc:title>
  <dc:creator>Sandra Foster</dc:creator>
  <cp:lastModifiedBy>Sandra Foster</cp:lastModifiedBy>
  <cp:revision>2</cp:revision>
  <dcterms:created xsi:type="dcterms:W3CDTF">2020-03-05T22:26:51Z</dcterms:created>
  <dcterms:modified xsi:type="dcterms:W3CDTF">2020-03-05T22:28:21Z</dcterms:modified>
</cp:coreProperties>
</file>