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95" r:id="rId2"/>
    <p:sldId id="281" r:id="rId3"/>
    <p:sldId id="291" r:id="rId4"/>
    <p:sldId id="286" r:id="rId5"/>
    <p:sldId id="285" r:id="rId6"/>
    <p:sldId id="290" r:id="rId7"/>
    <p:sldId id="274" r:id="rId8"/>
    <p:sldId id="289" r:id="rId9"/>
    <p:sldId id="279" r:id="rId10"/>
    <p:sldId id="272" r:id="rId11"/>
    <p:sldId id="273" r:id="rId12"/>
    <p:sldId id="271" r:id="rId13"/>
    <p:sldId id="258" r:id="rId14"/>
    <p:sldId id="270" r:id="rId15"/>
    <p:sldId id="275" r:id="rId16"/>
    <p:sldId id="276" r:id="rId17"/>
    <p:sldId id="277" r:id="rId18"/>
    <p:sldId id="278" r:id="rId19"/>
    <p:sldId id="294" r:id="rId20"/>
    <p:sldId id="288" r:id="rId21"/>
    <p:sldId id="287" r:id="rId22"/>
    <p:sldId id="283" r:id="rId23"/>
    <p:sldId id="297"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8" autoAdjust="0"/>
    <p:restoredTop sz="93529" autoAdjust="0"/>
  </p:normalViewPr>
  <p:slideViewPr>
    <p:cSldViewPr snapToGrid="0">
      <p:cViewPr varScale="1">
        <p:scale>
          <a:sx n="71" d="100"/>
          <a:sy n="71" d="100"/>
        </p:scale>
        <p:origin x="84"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2/27/2020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277529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a:p>
        </p:txBody>
      </p:sp>
    </p:spTree>
    <p:extLst>
      <p:ext uri="{BB962C8B-B14F-4D97-AF65-F5344CB8AC3E}">
        <p14:creationId xmlns:p14="http://schemas.microsoft.com/office/powerpoint/2010/main" val="43188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150404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150404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a:p>
        </p:txBody>
      </p:sp>
    </p:spTree>
    <p:extLst>
      <p:ext uri="{BB962C8B-B14F-4D97-AF65-F5344CB8AC3E}">
        <p14:creationId xmlns:p14="http://schemas.microsoft.com/office/powerpoint/2010/main" val="3032137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302438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a:p>
        </p:txBody>
      </p:sp>
    </p:spTree>
    <p:extLst>
      <p:ext uri="{BB962C8B-B14F-4D97-AF65-F5344CB8AC3E}">
        <p14:creationId xmlns:p14="http://schemas.microsoft.com/office/powerpoint/2010/main" val="377259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8246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265459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a:p>
        </p:txBody>
      </p:sp>
    </p:spTree>
    <p:extLst>
      <p:ext uri="{BB962C8B-B14F-4D97-AF65-F5344CB8AC3E}">
        <p14:creationId xmlns:p14="http://schemas.microsoft.com/office/powerpoint/2010/main" val="150404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150404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17424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382943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a:p>
        </p:txBody>
      </p:sp>
    </p:spTree>
    <p:extLst>
      <p:ext uri="{BB962C8B-B14F-4D97-AF65-F5344CB8AC3E}">
        <p14:creationId xmlns:p14="http://schemas.microsoft.com/office/powerpoint/2010/main" val="223351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a:p>
        </p:txBody>
      </p:sp>
    </p:spTree>
    <p:extLst>
      <p:ext uri="{BB962C8B-B14F-4D97-AF65-F5344CB8AC3E}">
        <p14:creationId xmlns:p14="http://schemas.microsoft.com/office/powerpoint/2010/main" val="94233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2/27/2020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2/27/2020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2/27/2020</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2/27/2020</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2/27/2020</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2/27/2020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2/27/2020</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2/27/2020</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2/27/2020</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2/27/2020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2/27/2020</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bit.ly/lilly2020-vidmar" TargetMode="External"/><Relationship Id="rId4" Type="http://schemas.openxmlformats.org/officeDocument/2006/relationships/hyperlink" Target="mailto:vidmar@sou.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hyperlink" Target="http://www.qiqqa.com/" TargetMode="Externa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www.jabref.org/" TargetMode="External"/><Relationship Id="rId4" Type="http://schemas.openxmlformats.org/officeDocument/2006/relationships/hyperlink" Target="https://www.citavi.com/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readcube.com/" TargetMode="External"/><Relationship Id="rId2" Type="http://schemas.openxmlformats.org/officeDocument/2006/relationships/hyperlink" Target="http://www.zotero.org/"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www.citefast.com/" TargetMode="External"/><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easybib.com/" TargetMode="External"/><Relationship Id="rId5" Type="http://schemas.openxmlformats.org/officeDocument/2006/relationships/hyperlink" Target="http://www.citationmachine.net/" TargetMode="External"/><Relationship Id="rId4" Type="http://schemas.openxmlformats.org/officeDocument/2006/relationships/hyperlink" Target="http://www.bibme.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a.nnotate.com/"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readcube.com/" TargetMode="External"/><Relationship Id="rId5" Type="http://schemas.openxmlformats.org/officeDocument/2006/relationships/hyperlink" Target="http://chnm.gmu.edu/tools/scribe/" TargetMode="External"/><Relationship Id="rId4" Type="http://schemas.openxmlformats.org/officeDocument/2006/relationships/hyperlink" Target="http://www.papersapp.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mindmeister.com/" TargetMode="External"/><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vue.tufts.edu/" TargetMode="External"/><Relationship Id="rId5" Type="http://schemas.openxmlformats.org/officeDocument/2006/relationships/hyperlink" Target="http://www.mindmup.com/" TargetMode="External"/><Relationship Id="rId4" Type="http://schemas.openxmlformats.org/officeDocument/2006/relationships/hyperlink" Target="https://bubbl.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hotopos.com/" TargetMode="External"/><Relationship Id="rId2" Type="http://schemas.openxmlformats.org/officeDocument/2006/relationships/hyperlink" Target="http://www.gimp.org/" TargetMode="Externa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www.sumopaint.com/" TargetMode="External"/><Relationship Id="rId4" Type="http://schemas.openxmlformats.org/officeDocument/2006/relationships/hyperlink" Target="https://pixlr.com/edito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vernote.com/" TargetMode="External"/><Relationship Id="rId2" Type="http://schemas.openxmlformats.org/officeDocument/2006/relationships/hyperlink" Target="https://padlet.com/"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orkflowy.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uance.com/dragon" TargetMode="External"/><Relationship Id="rId2" Type="http://schemas.openxmlformats.org/officeDocument/2006/relationships/hyperlink" Target="https://speechnotes.co/"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voicenote.in/live/" TargetMode="External"/><Relationship Id="rId4" Type="http://schemas.openxmlformats.org/officeDocument/2006/relationships/hyperlink" Target="https://talktyper.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riteapp.co/" TargetMode="External"/><Relationship Id="rId2" Type="http://schemas.openxmlformats.org/officeDocument/2006/relationships/hyperlink" Target="http://www.literatureandlatte.com/scrivener/overview"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adlet.com/vidmar/lilly202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bit.ly/lilly2020-vidmar" TargetMode="External"/><Relationship Id="rId4" Type="http://schemas.openxmlformats.org/officeDocument/2006/relationships/hyperlink" Target="mailto:vidmar@sou.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adlet.com/vidmar/lilly202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bubbl.u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gingersoftware.com/" TargetMode="External"/><Relationship Id="rId2" Type="http://schemas.openxmlformats.org/officeDocument/2006/relationships/hyperlink" Target="http://www.grammarly.com/"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hemingwayapp.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dnot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www.refworks.com/refworks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400" y="1013021"/>
            <a:ext cx="5239499" cy="2321899"/>
          </a:xfrm>
        </p:spPr>
        <p:txBody>
          <a:bodyPr>
            <a:normAutofit fontScale="90000"/>
          </a:bodyPr>
          <a:lstStyle/>
          <a:p>
            <a:pPr algn="ctr"/>
            <a:r>
              <a:rPr lang="en-US" sz="4400" b="1" dirty="0">
                <a:effectLst>
                  <a:outerShdw blurRad="38100" dist="38100" dir="2700000" algn="tl">
                    <a:srgbClr val="000000">
                      <a:alpha val="43137"/>
                    </a:srgbClr>
                  </a:outerShdw>
                </a:effectLst>
              </a:rPr>
              <a:t>Digital Discourse: 21</a:t>
            </a:r>
            <a:r>
              <a:rPr lang="en-US" sz="4400" b="1" baseline="30000" dirty="0">
                <a:effectLst>
                  <a:outerShdw blurRad="38100" dist="38100" dir="2700000" algn="tl">
                    <a:srgbClr val="000000">
                      <a:alpha val="43137"/>
                    </a:srgbClr>
                  </a:outerShdw>
                </a:effectLst>
              </a:rPr>
              <a:t>st</a:t>
            </a:r>
            <a:r>
              <a:rPr lang="en-US" sz="4400" b="1" dirty="0">
                <a:effectLst>
                  <a:outerShdw blurRad="38100" dist="38100" dir="2700000" algn="tl">
                    <a:srgbClr val="000000">
                      <a:alpha val="43137"/>
                    </a:srgbClr>
                  </a:outerShdw>
                </a:effectLst>
              </a:rPr>
              <a:t> Century Tools to Venture beyond Highlighters and Post-Its!</a:t>
            </a: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741864" y="0"/>
            <a:ext cx="5450136" cy="6858000"/>
          </a:xfrm>
        </p:spPr>
      </p:pic>
      <p:sp>
        <p:nvSpPr>
          <p:cNvPr id="3" name="Subtitle 2"/>
          <p:cNvSpPr>
            <a:spLocks noGrp="1"/>
          </p:cNvSpPr>
          <p:nvPr>
            <p:ph type="subTitle" idx="1"/>
          </p:nvPr>
        </p:nvSpPr>
        <p:spPr>
          <a:xfrm>
            <a:off x="450101" y="3695700"/>
            <a:ext cx="6198872" cy="2768600"/>
          </a:xfrm>
        </p:spPr>
        <p:txBody>
          <a:bodyPr>
            <a:normAutofit fontScale="62500" lnSpcReduction="20000"/>
          </a:bodyPr>
          <a:lstStyle/>
          <a:p>
            <a:pPr marL="461963">
              <a:lnSpc>
                <a:spcPct val="120000"/>
              </a:lnSpc>
            </a:pPr>
            <a:r>
              <a:rPr lang="en-US" sz="2900" dirty="0">
                <a:effectLst>
                  <a:outerShdw blurRad="38100" dist="38100" dir="2700000" algn="tl">
                    <a:srgbClr val="000000">
                      <a:alpha val="43137"/>
                    </a:srgbClr>
                  </a:outerShdw>
                </a:effectLst>
              </a:rPr>
              <a:t>Dale Vidmar</a:t>
            </a:r>
            <a:br>
              <a:rPr lang="en-US" sz="2900" dirty="0">
                <a:effectLst>
                  <a:outerShdw blurRad="38100" dist="38100" dir="2700000" algn="tl">
                    <a:srgbClr val="000000">
                      <a:alpha val="43137"/>
                    </a:srgbClr>
                  </a:outerShdw>
                </a:effectLst>
              </a:rPr>
            </a:br>
            <a:r>
              <a:rPr lang="en-US" sz="2900" dirty="0">
                <a:effectLst>
                  <a:outerShdw blurRad="38100" dist="38100" dir="2700000" algn="tl">
                    <a:srgbClr val="000000">
                      <a:alpha val="43137"/>
                    </a:srgbClr>
                  </a:outerShdw>
                </a:effectLst>
              </a:rPr>
              <a:t>Information Literacy and Assessment Librarian</a:t>
            </a:r>
            <a:br>
              <a:rPr lang="en-US" sz="2900" dirty="0">
                <a:effectLst>
                  <a:outerShdw blurRad="38100" dist="38100" dir="2700000" algn="tl">
                    <a:srgbClr val="000000">
                      <a:alpha val="43137"/>
                    </a:srgbClr>
                  </a:outerShdw>
                </a:effectLst>
              </a:rPr>
            </a:br>
            <a:r>
              <a:rPr lang="en-US" sz="2900" dirty="0">
                <a:effectLst>
                  <a:outerShdw blurRad="38100" dist="38100" dir="2700000" algn="tl">
                    <a:srgbClr val="000000">
                      <a:alpha val="43137"/>
                    </a:srgbClr>
                  </a:outerShdw>
                </a:effectLst>
              </a:rPr>
              <a:t>Southern Oregon University Hannon Library</a:t>
            </a:r>
            <a:br>
              <a:rPr lang="en-US" sz="2900" dirty="0">
                <a:effectLst>
                  <a:outerShdw blurRad="38100" dist="38100" dir="2700000" algn="tl">
                    <a:srgbClr val="000000">
                      <a:alpha val="43137"/>
                    </a:srgbClr>
                  </a:outerShdw>
                </a:effectLst>
              </a:rPr>
            </a:br>
            <a:r>
              <a:rPr lang="en-US" sz="2900" dirty="0">
                <a:solidFill>
                  <a:srgbClr val="0070C0"/>
                </a:solidFill>
                <a:effectLst>
                  <a:outerShdw blurRad="38100" dist="38100" dir="2700000" algn="tl">
                    <a:srgbClr val="000000">
                      <a:alpha val="43137"/>
                    </a:srgbClr>
                  </a:outerShdw>
                </a:effectLst>
                <a:hlinkClick r:id="rId4"/>
              </a:rPr>
              <a:t>vidmar@sou.edu</a:t>
            </a:r>
            <a:r>
              <a:rPr lang="en-US" sz="2900" dirty="0">
                <a:solidFill>
                  <a:srgbClr val="0070C0"/>
                </a:solidFill>
                <a:effectLst>
                  <a:outerShdw blurRad="38100" dist="38100" dir="2700000" algn="tl">
                    <a:srgbClr val="000000">
                      <a:alpha val="43137"/>
                    </a:srgbClr>
                  </a:outerShdw>
                </a:effectLst>
              </a:rPr>
              <a:t/>
            </a:r>
            <a:br>
              <a:rPr lang="en-US" sz="2900" dirty="0">
                <a:solidFill>
                  <a:srgbClr val="0070C0"/>
                </a:solidFill>
                <a:effectLst>
                  <a:outerShdw blurRad="38100" dist="38100" dir="2700000" algn="tl">
                    <a:srgbClr val="000000">
                      <a:alpha val="43137"/>
                    </a:srgbClr>
                  </a:outerShdw>
                </a:effectLst>
              </a:rPr>
            </a:br>
            <a:r>
              <a:rPr lang="en-US" sz="2900" dirty="0">
                <a:solidFill>
                  <a:srgbClr val="0070C0"/>
                </a:solidFill>
                <a:effectLst>
                  <a:outerShdw blurRad="38100" dist="38100" dir="2700000" algn="tl">
                    <a:srgbClr val="000000">
                      <a:alpha val="43137"/>
                    </a:srgbClr>
                  </a:outerShdw>
                </a:effectLst>
              </a:rPr>
              <a:t/>
            </a:r>
            <a:br>
              <a:rPr lang="en-US" sz="2900" dirty="0">
                <a:solidFill>
                  <a:srgbClr val="0070C0"/>
                </a:solidFill>
                <a:effectLst>
                  <a:outerShdw blurRad="38100" dist="38100" dir="2700000" algn="tl">
                    <a:srgbClr val="000000">
                      <a:alpha val="43137"/>
                    </a:srgbClr>
                  </a:outerShdw>
                </a:effectLst>
              </a:rPr>
            </a:br>
            <a:r>
              <a:rPr lang="en-US" sz="2500" dirty="0">
                <a:effectLst>
                  <a:outerShdw blurRad="38100" dist="38100" dir="2700000" algn="tl">
                    <a:srgbClr val="000000">
                      <a:alpha val="43137"/>
                    </a:srgbClr>
                  </a:outerShdw>
                </a:effectLst>
              </a:rPr>
              <a:t>Teaching for Active and Engaged Learning</a:t>
            </a:r>
            <a:br>
              <a:rPr lang="en-US" sz="2500" dirty="0">
                <a:effectLst>
                  <a:outerShdw blurRad="38100" dist="38100" dir="2700000" algn="tl">
                    <a:srgbClr val="000000">
                      <a:alpha val="43137"/>
                    </a:srgbClr>
                  </a:outerShdw>
                </a:effectLst>
              </a:rPr>
            </a:br>
            <a:r>
              <a:rPr lang="en-US" sz="2500" dirty="0">
                <a:effectLst>
                  <a:outerShdw blurRad="38100" dist="38100" dir="2700000" algn="tl">
                    <a:srgbClr val="000000">
                      <a:alpha val="43137"/>
                    </a:srgbClr>
                  </a:outerShdw>
                </a:effectLst>
              </a:rPr>
              <a:t>Lilly Conference 2020</a:t>
            </a:r>
            <a:br>
              <a:rPr lang="en-US" sz="2500" dirty="0">
                <a:effectLst>
                  <a:outerShdw blurRad="38100" dist="38100" dir="2700000" algn="tl">
                    <a:srgbClr val="000000">
                      <a:alpha val="43137"/>
                    </a:srgbClr>
                  </a:outerShdw>
                </a:effectLst>
              </a:rPr>
            </a:br>
            <a:r>
              <a:rPr lang="en-US" sz="2500" dirty="0">
                <a:effectLst>
                  <a:outerShdw blurRad="38100" dist="38100" dir="2700000" algn="tl">
                    <a:srgbClr val="000000">
                      <a:alpha val="43137"/>
                    </a:srgbClr>
                  </a:outerShdw>
                </a:effectLst>
              </a:rPr>
              <a:t>San Diego, California</a:t>
            </a:r>
            <a:br>
              <a:rPr lang="en-US" sz="2500" dirty="0">
                <a:effectLst>
                  <a:outerShdw blurRad="38100" dist="38100" dir="2700000" algn="tl">
                    <a:srgbClr val="000000">
                      <a:alpha val="43137"/>
                    </a:srgbClr>
                  </a:outerShdw>
                </a:effectLst>
              </a:rPr>
            </a:br>
            <a:r>
              <a:rPr lang="en-US" sz="2500" dirty="0">
                <a:effectLst>
                  <a:outerShdw blurRad="38100" dist="38100" dir="2700000" algn="tl">
                    <a:srgbClr val="000000">
                      <a:alpha val="43137"/>
                    </a:srgbClr>
                  </a:outerShdw>
                </a:effectLst>
              </a:rPr>
              <a:t>February 28, 2020</a:t>
            </a:r>
            <a:br>
              <a:rPr lang="en-US" sz="2500" dirty="0">
                <a:effectLst>
                  <a:outerShdw blurRad="38100" dist="38100" dir="2700000" algn="tl">
                    <a:srgbClr val="000000">
                      <a:alpha val="43137"/>
                    </a:srgbClr>
                  </a:outerShdw>
                </a:effectLst>
              </a:rPr>
            </a:br>
            <a:r>
              <a:rPr lang="en-US" sz="2600" b="1" dirty="0">
                <a:hlinkClick r:id="rId5"/>
              </a:rPr>
              <a:t>http://bit.ly/lilly2020-vidmar</a:t>
            </a:r>
            <a:endParaRPr lang="en-US" sz="2600" b="1" dirty="0">
              <a:effectLst>
                <a:outerShdw blurRad="38100" dist="38100" dir="2700000" algn="tl">
                  <a:srgbClr val="000000">
                    <a:alpha val="43137"/>
                  </a:srgbClr>
                </a:outerShdw>
              </a:effectLst>
            </a:endParaRPr>
          </a:p>
          <a:p>
            <a:pPr algn="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23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Citation Management</a:t>
            </a:r>
          </a:p>
        </p:txBody>
      </p:sp>
      <p:sp>
        <p:nvSpPr>
          <p:cNvPr id="3" name="Content Placeholder 2"/>
          <p:cNvSpPr>
            <a:spLocks noGrp="1"/>
          </p:cNvSpPr>
          <p:nvPr>
            <p:ph idx="1"/>
          </p:nvPr>
        </p:nvSpPr>
        <p:spPr>
          <a:xfrm>
            <a:off x="396240" y="1828800"/>
            <a:ext cx="6964680" cy="4770120"/>
          </a:xfrm>
        </p:spPr>
        <p:txBody>
          <a:bodyPr>
            <a:normAutofit lnSpcReduction="10000"/>
          </a:bodyPr>
          <a:lstStyle/>
          <a:p>
            <a:r>
              <a:rPr lang="en-US" dirty="0" err="1"/>
              <a:t>Qiqqa</a:t>
            </a:r>
            <a:r>
              <a:rPr lang="en-US" dirty="0"/>
              <a:t> - </a:t>
            </a:r>
            <a:r>
              <a:rPr lang="en-US" u="sng" dirty="0">
                <a:hlinkClick r:id="rId2"/>
              </a:rPr>
              <a:t>www.qiqqa.com/</a:t>
            </a:r>
            <a:r>
              <a:rPr lang="en-US" dirty="0"/>
              <a:t> - </a:t>
            </a:r>
            <a:r>
              <a:rPr lang="en-US" sz="2000" dirty="0"/>
              <a:t>manage references, read, annotate, tag, search, and cite .pdfs and other documents. </a:t>
            </a:r>
          </a:p>
          <a:p>
            <a:r>
              <a:rPr lang="en-US" dirty="0" err="1"/>
              <a:t>Mendeley</a:t>
            </a:r>
            <a:r>
              <a:rPr lang="en-US" dirty="0"/>
              <a:t> - </a:t>
            </a:r>
            <a:r>
              <a:rPr lang="en-US" u="sng" dirty="0">
                <a:hlinkClick r:id="rId3"/>
              </a:rPr>
              <a:t>www.mendeley.com/</a:t>
            </a:r>
            <a:r>
              <a:rPr lang="en-US" dirty="0"/>
              <a:t> - </a:t>
            </a:r>
            <a:r>
              <a:rPr lang="en-US" sz="2000" dirty="0"/>
              <a:t>create a personal library of research. Search, sort, annotate, create sticky notes, and cite using appropriate style. </a:t>
            </a:r>
          </a:p>
          <a:p>
            <a:r>
              <a:rPr lang="en-US" dirty="0" err="1"/>
              <a:t>Citavi</a:t>
            </a:r>
            <a:r>
              <a:rPr lang="en-US" dirty="0"/>
              <a:t> - </a:t>
            </a:r>
            <a:r>
              <a:rPr lang="en-US" dirty="0">
                <a:hlinkClick r:id="rId4"/>
              </a:rPr>
              <a:t>https://www.citavi.com/en </a:t>
            </a:r>
            <a:r>
              <a:rPr lang="en-US" sz="2000" dirty="0"/>
              <a:t>- manage references, integrate .pdfs and other documents, evaluate content, organize content, and cite sources. Limited use free version.</a:t>
            </a:r>
          </a:p>
          <a:p>
            <a:pPr lvl="0"/>
            <a:r>
              <a:rPr lang="en-US" dirty="0" err="1"/>
              <a:t>JabRef</a:t>
            </a:r>
            <a:r>
              <a:rPr lang="en-US" dirty="0"/>
              <a:t> - </a:t>
            </a:r>
            <a:r>
              <a:rPr lang="en-US" u="sng" dirty="0">
                <a:hlinkClick r:id="rId5"/>
              </a:rPr>
              <a:t>http://www.jabref.org/</a:t>
            </a:r>
            <a:r>
              <a:rPr lang="en-US" dirty="0"/>
              <a:t> </a:t>
            </a:r>
            <a:r>
              <a:rPr lang="en-US" sz="2000" dirty="0"/>
              <a:t>- manage references and store </a:t>
            </a:r>
            <a:r>
              <a:rPr lang="en-US" sz="2000" dirty="0" err="1"/>
              <a:t>fulltext</a:t>
            </a:r>
            <a:r>
              <a:rPr lang="en-US" sz="2000" dirty="0"/>
              <a:t> documents online. Export files from databases such as PubMed, Google Scholar, Web of Science, Medline, or with the Digital Object Identifier (DOI). </a:t>
            </a:r>
          </a:p>
          <a:p>
            <a:pPr lvl="0"/>
            <a:endParaRPr lang="en-US" sz="2000" dirty="0"/>
          </a:p>
        </p:txBody>
      </p:sp>
      <p:pic>
        <p:nvPicPr>
          <p:cNvPr id="4" name="Picture 3">
            <a:hlinkClick r:id="rId2"/>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60" y="2423160"/>
            <a:ext cx="4589611" cy="3016661"/>
          </a:xfrm>
          <a:prstGeom prst="rect">
            <a:avLst/>
          </a:prstGeom>
        </p:spPr>
      </p:pic>
    </p:spTree>
    <p:extLst>
      <p:ext uri="{BB962C8B-B14F-4D97-AF65-F5344CB8AC3E}">
        <p14:creationId xmlns:p14="http://schemas.microsoft.com/office/powerpoint/2010/main" val="326602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Citation Management</a:t>
            </a:r>
          </a:p>
        </p:txBody>
      </p:sp>
      <p:sp>
        <p:nvSpPr>
          <p:cNvPr id="3" name="Content Placeholder 2"/>
          <p:cNvSpPr>
            <a:spLocks noGrp="1"/>
          </p:cNvSpPr>
          <p:nvPr>
            <p:ph idx="1"/>
          </p:nvPr>
        </p:nvSpPr>
        <p:spPr>
          <a:xfrm>
            <a:off x="396240" y="1828800"/>
            <a:ext cx="6705600" cy="4770120"/>
          </a:xfrm>
        </p:spPr>
        <p:txBody>
          <a:bodyPr>
            <a:normAutofit/>
          </a:bodyPr>
          <a:lstStyle/>
          <a:p>
            <a:pPr lvl="0"/>
            <a:r>
              <a:rPr lang="en-US" dirty="0" err="1"/>
              <a:t>Zotero</a:t>
            </a:r>
            <a:r>
              <a:rPr lang="en-US" dirty="0"/>
              <a:t> - </a:t>
            </a:r>
            <a:r>
              <a:rPr lang="en-US" u="sng" dirty="0">
                <a:hlinkClick r:id="rId2"/>
              </a:rPr>
              <a:t>www.zotero.org</a:t>
            </a:r>
            <a:r>
              <a:rPr lang="en-US" dirty="0"/>
              <a:t> – </a:t>
            </a:r>
            <a:r>
              <a:rPr lang="en-US" sz="2000" dirty="0"/>
              <a:t>tools that creates a searchable personal library of sources, indexes the full-text, annotates, tags, and cites references. Limited 30 MB free storage.</a:t>
            </a:r>
          </a:p>
          <a:p>
            <a:r>
              <a:rPr lang="en-US" dirty="0" err="1"/>
              <a:t>ReadCube</a:t>
            </a:r>
            <a:r>
              <a:rPr lang="en-US" dirty="0"/>
              <a:t> - </a:t>
            </a:r>
            <a:r>
              <a:rPr lang="en-US" u="sng" dirty="0">
                <a:hlinkClick r:id="rId3"/>
              </a:rPr>
              <a:t>www.readcube.com</a:t>
            </a:r>
            <a:r>
              <a:rPr lang="en-US" dirty="0"/>
              <a:t> – </a:t>
            </a:r>
            <a:r>
              <a:rPr lang="en-US" sz="2000" dirty="0"/>
              <a:t>tool that imports .pdf files, manages searchable references, makes inline notes, compiles notes, and highlights while reading. Cost - $55/year.</a:t>
            </a:r>
          </a:p>
          <a:p>
            <a:pPr lvl="0"/>
            <a:endParaRPr lang="en-US" sz="2000" dirty="0"/>
          </a:p>
        </p:txBody>
      </p:sp>
      <p:pic>
        <p:nvPicPr>
          <p:cNvPr id="4" name="Picture 3">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080" y="2502270"/>
            <a:ext cx="4815891" cy="2999370"/>
          </a:xfrm>
          <a:prstGeom prst="rect">
            <a:avLst/>
          </a:prstGeom>
        </p:spPr>
      </p:pic>
    </p:spTree>
    <p:extLst>
      <p:ext uri="{BB962C8B-B14F-4D97-AF65-F5344CB8AC3E}">
        <p14:creationId xmlns:p14="http://schemas.microsoft.com/office/powerpoint/2010/main" val="149075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Citation Generators</a:t>
            </a:r>
          </a:p>
        </p:txBody>
      </p:sp>
      <p:sp>
        <p:nvSpPr>
          <p:cNvPr id="3" name="Content Placeholder 2"/>
          <p:cNvSpPr>
            <a:spLocks noGrp="1"/>
          </p:cNvSpPr>
          <p:nvPr>
            <p:ph idx="1"/>
          </p:nvPr>
        </p:nvSpPr>
        <p:spPr>
          <a:xfrm>
            <a:off x="396240" y="1828800"/>
            <a:ext cx="7101840" cy="4770120"/>
          </a:xfrm>
        </p:spPr>
        <p:txBody>
          <a:bodyPr>
            <a:normAutofit fontScale="92500"/>
          </a:bodyPr>
          <a:lstStyle/>
          <a:p>
            <a:r>
              <a:rPr lang="en-US" dirty="0" err="1"/>
              <a:t>Citefast</a:t>
            </a:r>
            <a:r>
              <a:rPr lang="en-US" dirty="0"/>
              <a:t> - </a:t>
            </a:r>
            <a:r>
              <a:rPr lang="en-US" u="sng" dirty="0">
                <a:hlinkClick r:id="rId3"/>
              </a:rPr>
              <a:t>http://www.citefast.com/</a:t>
            </a:r>
            <a:r>
              <a:rPr lang="en-US" dirty="0"/>
              <a:t> - </a:t>
            </a:r>
            <a:r>
              <a:rPr lang="en-US" sz="2000" dirty="0"/>
              <a:t>generates bibliography, in-text citations, and a title page in MLA, APA, and Chicago. Citations kept indefinitely with free account. Provides in-text examples.</a:t>
            </a:r>
          </a:p>
          <a:p>
            <a:pPr lvl="0"/>
            <a:r>
              <a:rPr lang="en-US" dirty="0" err="1"/>
              <a:t>BibMe</a:t>
            </a:r>
            <a:r>
              <a:rPr lang="en-US" dirty="0"/>
              <a:t> - </a:t>
            </a:r>
            <a:r>
              <a:rPr lang="en-US" u="sng" dirty="0">
                <a:hlinkClick r:id="rId4"/>
              </a:rPr>
              <a:t>www.bibme.org/</a:t>
            </a:r>
            <a:r>
              <a:rPr lang="en-US" dirty="0"/>
              <a:t> - </a:t>
            </a:r>
            <a:r>
              <a:rPr lang="en-US" sz="2200" dirty="0"/>
              <a:t>creates citation lists in MLA, APA, Chicago, and Turabian. Also, checks paper for grammar, sentence structure, style, and unintentional plagiarism. </a:t>
            </a:r>
          </a:p>
          <a:p>
            <a:pPr lvl="0"/>
            <a:r>
              <a:rPr lang="en-US" dirty="0"/>
              <a:t>Citation Machine - </a:t>
            </a:r>
            <a:r>
              <a:rPr lang="en-US" u="sng" dirty="0">
                <a:hlinkClick r:id="rId5"/>
              </a:rPr>
              <a:t>http://www.citationmachine.net/</a:t>
            </a:r>
            <a:r>
              <a:rPr lang="en-US" dirty="0"/>
              <a:t> - </a:t>
            </a:r>
            <a:r>
              <a:rPr lang="en-US" sz="2200" dirty="0"/>
              <a:t>generates citations in MLA, APA, Chicago, Turabian, and more.</a:t>
            </a:r>
          </a:p>
          <a:p>
            <a:r>
              <a:rPr lang="en-US" dirty="0"/>
              <a:t>Easy Bib - </a:t>
            </a:r>
            <a:r>
              <a:rPr lang="en-US" u="sng" dirty="0">
                <a:hlinkClick r:id="rId6"/>
              </a:rPr>
              <a:t>http://www.easybib.com/</a:t>
            </a:r>
            <a:r>
              <a:rPr lang="en-US" dirty="0"/>
              <a:t> - </a:t>
            </a:r>
            <a:r>
              <a:rPr lang="en-US" sz="2000" dirty="0"/>
              <a:t>generates citations and works cited pages in MLA, APA, and Chicago formats. Includes citation guides for the various formats. </a:t>
            </a:r>
          </a:p>
        </p:txBody>
      </p:sp>
      <p:pic>
        <p:nvPicPr>
          <p:cNvPr id="4" name="Picture 3">
            <a:hlinkClick r:id="rId3"/>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8550" y="2530263"/>
            <a:ext cx="4428908" cy="2834217"/>
          </a:xfrm>
          <a:prstGeom prst="rect">
            <a:avLst/>
          </a:prstGeom>
        </p:spPr>
      </p:pic>
    </p:spTree>
    <p:extLst>
      <p:ext uri="{BB962C8B-B14F-4D97-AF65-F5344CB8AC3E}">
        <p14:creationId xmlns:p14="http://schemas.microsoft.com/office/powerpoint/2010/main" val="38732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Annotation</a:t>
            </a:r>
          </a:p>
        </p:txBody>
      </p:sp>
      <p:sp>
        <p:nvSpPr>
          <p:cNvPr id="3" name="Content Placeholder 2"/>
          <p:cNvSpPr>
            <a:spLocks noGrp="1"/>
          </p:cNvSpPr>
          <p:nvPr>
            <p:ph idx="1"/>
          </p:nvPr>
        </p:nvSpPr>
        <p:spPr>
          <a:xfrm>
            <a:off x="289560" y="1828800"/>
            <a:ext cx="7391400" cy="4815840"/>
          </a:xfrm>
        </p:spPr>
        <p:txBody>
          <a:bodyPr>
            <a:normAutofit lnSpcReduction="10000"/>
          </a:bodyPr>
          <a:lstStyle/>
          <a:p>
            <a:pPr lvl="0"/>
            <a:r>
              <a:rPr lang="en-US" dirty="0" err="1"/>
              <a:t>A.nnotate</a:t>
            </a:r>
            <a:r>
              <a:rPr lang="en-US" dirty="0"/>
              <a:t> - </a:t>
            </a:r>
            <a:r>
              <a:rPr lang="en-US" u="sng" dirty="0">
                <a:hlinkClick r:id="rId3"/>
              </a:rPr>
              <a:t>a.nnotate.com/</a:t>
            </a:r>
            <a:r>
              <a:rPr lang="en-US" dirty="0"/>
              <a:t> - </a:t>
            </a:r>
            <a:r>
              <a:rPr lang="en-US" sz="2000" dirty="0"/>
              <a:t>store and share comments on .pdf files, Microsoft Office documents, images, and Internet sites. Includes the ability to create notes anywhere on an item and share them with others. Works on common browsers without having to install software or plugins. Limited documents space with free subscription.</a:t>
            </a:r>
          </a:p>
          <a:p>
            <a:r>
              <a:rPr lang="en-US" dirty="0" err="1"/>
              <a:t>ReadCube</a:t>
            </a:r>
            <a:r>
              <a:rPr lang="en-US" dirty="0"/>
              <a:t> Papers - </a:t>
            </a:r>
            <a:r>
              <a:rPr lang="en-US" u="sng" dirty="0">
                <a:hlinkClick r:id="rId4"/>
              </a:rPr>
              <a:t>www.papersapp.com/</a:t>
            </a:r>
            <a:r>
              <a:rPr lang="en-US" dirty="0"/>
              <a:t>– tool that imports .pdf files, manages searchable references, makes inline notes, compiles notes, and highlights while reading. Cost </a:t>
            </a:r>
            <a:r>
              <a:rPr lang="en-US"/>
              <a:t>- $5/month.</a:t>
            </a:r>
            <a:endParaRPr lang="en-US" dirty="0"/>
          </a:p>
          <a:p>
            <a:pPr lvl="0"/>
            <a:r>
              <a:rPr lang="en-US" dirty="0"/>
              <a:t>Scribe -</a:t>
            </a:r>
            <a:r>
              <a:rPr lang="en-US" u="sng" dirty="0">
                <a:hlinkClick r:id="rId5"/>
              </a:rPr>
              <a:t> http://chnm.gmu.edu/tools/scribe/</a:t>
            </a:r>
            <a:r>
              <a:rPr lang="en-US" dirty="0"/>
              <a:t> - </a:t>
            </a:r>
            <a:r>
              <a:rPr lang="en-US" sz="2000" dirty="0"/>
              <a:t>program for note-taking program that can manage research notes, comments , and ideas, so they can be indexed, searched, and cross reference like an online index card that is searchable.</a:t>
            </a:r>
          </a:p>
        </p:txBody>
      </p:sp>
      <p:pic>
        <p:nvPicPr>
          <p:cNvPr id="4" name="Picture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9520" y="2115312"/>
            <a:ext cx="4404361" cy="4110736"/>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Brainstorming</a:t>
            </a:r>
          </a:p>
        </p:txBody>
      </p:sp>
      <p:sp>
        <p:nvSpPr>
          <p:cNvPr id="3" name="Content Placeholder 2"/>
          <p:cNvSpPr>
            <a:spLocks noGrp="1"/>
          </p:cNvSpPr>
          <p:nvPr>
            <p:ph idx="1"/>
          </p:nvPr>
        </p:nvSpPr>
        <p:spPr>
          <a:xfrm>
            <a:off x="396240" y="1828800"/>
            <a:ext cx="7543800" cy="5029200"/>
          </a:xfrm>
        </p:spPr>
        <p:txBody>
          <a:bodyPr>
            <a:normAutofit lnSpcReduction="10000"/>
          </a:bodyPr>
          <a:lstStyle/>
          <a:p>
            <a:r>
              <a:rPr lang="en-US" dirty="0" err="1"/>
              <a:t>Mindmeister</a:t>
            </a:r>
            <a:r>
              <a:rPr lang="en-US" dirty="0"/>
              <a:t> - </a:t>
            </a:r>
            <a:r>
              <a:rPr lang="en-US" u="sng" dirty="0">
                <a:hlinkClick r:id="rId3"/>
              </a:rPr>
              <a:t>www.mindmeister.com</a:t>
            </a:r>
            <a:r>
              <a:rPr lang="en-US" dirty="0"/>
              <a:t> – </a:t>
            </a:r>
            <a:r>
              <a:rPr lang="en-US" sz="2000" dirty="0"/>
              <a:t>collaborative mind mapping and brainstorming tool to help organize your thoughts.  Up to 3 free mind maps or $4.99/month for unlimited mind maps.</a:t>
            </a:r>
          </a:p>
          <a:p>
            <a:r>
              <a:rPr lang="en-US" dirty="0"/>
              <a:t>Bubbl.us - </a:t>
            </a:r>
            <a:r>
              <a:rPr lang="en-US" u="sng" dirty="0">
                <a:hlinkClick r:id="rId4"/>
              </a:rPr>
              <a:t>https://bubbl.us/</a:t>
            </a:r>
            <a:r>
              <a:rPr lang="en-US" dirty="0"/>
              <a:t> – </a:t>
            </a:r>
            <a:r>
              <a:rPr lang="en-US" sz="2000" dirty="0"/>
              <a:t>visual thinking tool that creates a graphical mind map of ideas and concepts to structure information. Up to 3 free mind maps or $59 annually--$4.91/month for unlimited mind maps.</a:t>
            </a:r>
          </a:p>
          <a:p>
            <a:r>
              <a:rPr lang="en-US" dirty="0" err="1"/>
              <a:t>MindMup</a:t>
            </a:r>
            <a:r>
              <a:rPr lang="en-US" dirty="0"/>
              <a:t> - </a:t>
            </a:r>
            <a:r>
              <a:rPr lang="en-US" u="sng" dirty="0">
                <a:hlinkClick r:id="rId5"/>
              </a:rPr>
              <a:t>www.mindmup.com/</a:t>
            </a:r>
            <a:r>
              <a:rPr lang="en-US" dirty="0"/>
              <a:t> - </a:t>
            </a:r>
            <a:r>
              <a:rPr lang="en-US" sz="2000" dirty="0"/>
              <a:t>brainstorm and create mind maps, presentations, and outlines to help focus ideas and collaborate with others. Converts mind maps to .pdf, PowerPoint, and other programs. Unlimited free mind maps. </a:t>
            </a:r>
          </a:p>
          <a:p>
            <a:r>
              <a:rPr lang="en-US" dirty="0"/>
              <a:t>VUE - </a:t>
            </a:r>
            <a:r>
              <a:rPr lang="en-US" u="sng" dirty="0">
                <a:hlinkClick r:id="rId6"/>
              </a:rPr>
              <a:t>vue.tufts.edu/</a:t>
            </a:r>
            <a:r>
              <a:rPr lang="en-US" dirty="0"/>
              <a:t> </a:t>
            </a:r>
            <a:r>
              <a:rPr lang="en-US" sz="2000" dirty="0"/>
              <a:t>- visual understanding environment (VUE) provides a concept and content map to visually organize digital files. Download app for free Windows or Mac versions.</a:t>
            </a:r>
          </a:p>
          <a:p>
            <a:pPr lvl="0"/>
            <a:endParaRPr lang="en-US" sz="2000" dirty="0"/>
          </a:p>
        </p:txBody>
      </p:sp>
      <p:pic>
        <p:nvPicPr>
          <p:cNvPr id="6" name="Picture 5">
            <a:hlinkClick r:id="rId3"/>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0403" y="2171146"/>
            <a:ext cx="3948717" cy="3162854"/>
          </a:xfrm>
          <a:prstGeom prst="rect">
            <a:avLst/>
          </a:prstGeom>
        </p:spPr>
      </p:pic>
    </p:spTree>
    <p:extLst>
      <p:ext uri="{BB962C8B-B14F-4D97-AF65-F5344CB8AC3E}">
        <p14:creationId xmlns:p14="http://schemas.microsoft.com/office/powerpoint/2010/main" val="412163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Image Editor</a:t>
            </a:r>
          </a:p>
        </p:txBody>
      </p:sp>
      <p:sp>
        <p:nvSpPr>
          <p:cNvPr id="3" name="Content Placeholder 2"/>
          <p:cNvSpPr>
            <a:spLocks noGrp="1"/>
          </p:cNvSpPr>
          <p:nvPr>
            <p:ph idx="1"/>
          </p:nvPr>
        </p:nvSpPr>
        <p:spPr>
          <a:xfrm>
            <a:off x="137160" y="1828800"/>
            <a:ext cx="7017065" cy="4739640"/>
          </a:xfrm>
        </p:spPr>
        <p:txBody>
          <a:bodyPr>
            <a:normAutofit/>
          </a:bodyPr>
          <a:lstStyle/>
          <a:p>
            <a:pPr lvl="0"/>
            <a:r>
              <a:rPr lang="en-US" dirty="0"/>
              <a:t>GIMP - </a:t>
            </a:r>
            <a:r>
              <a:rPr lang="en-US" u="sng" dirty="0">
                <a:hlinkClick r:id="rId2"/>
              </a:rPr>
              <a:t>www.gimp.org</a:t>
            </a:r>
            <a:r>
              <a:rPr lang="en-US" dirty="0"/>
              <a:t> – </a:t>
            </a:r>
            <a:r>
              <a:rPr lang="en-US" sz="2000" dirty="0"/>
              <a:t>open source image editor that enable retouching, resizing, rendering, and converting format</a:t>
            </a:r>
            <a:r>
              <a:rPr lang="en-US" dirty="0"/>
              <a:t>. </a:t>
            </a:r>
          </a:p>
          <a:p>
            <a:pPr lvl="0"/>
            <a:r>
              <a:rPr lang="en-US" dirty="0"/>
              <a:t>Photo </a:t>
            </a:r>
            <a:r>
              <a:rPr lang="en-US" dirty="0" err="1"/>
              <a:t>Pos</a:t>
            </a:r>
            <a:r>
              <a:rPr lang="en-US" dirty="0"/>
              <a:t> Pro - </a:t>
            </a:r>
            <a:r>
              <a:rPr lang="en-US" dirty="0">
                <a:hlinkClick r:id="rId3"/>
              </a:rPr>
              <a:t>https://www.photopos.com/ </a:t>
            </a:r>
            <a:r>
              <a:rPr lang="en-US" dirty="0"/>
              <a:t>- </a:t>
            </a:r>
            <a:r>
              <a:rPr lang="en-US" sz="2000" dirty="0"/>
              <a:t>offers separate alternative interfaces for novice or advanced users. Enables image editing and correction tools. Limited size of saved files.</a:t>
            </a:r>
            <a:r>
              <a:rPr lang="en-US" dirty="0"/>
              <a:t> </a:t>
            </a:r>
          </a:p>
          <a:p>
            <a:r>
              <a:rPr lang="en-US" dirty="0" err="1"/>
              <a:t>Pixlr</a:t>
            </a:r>
            <a:r>
              <a:rPr lang="en-US" dirty="0"/>
              <a:t> Editor - </a:t>
            </a:r>
            <a:r>
              <a:rPr lang="en-US" u="sng" dirty="0">
                <a:hlinkClick r:id="rId4"/>
              </a:rPr>
              <a:t>https://pixlr.com/editor/</a:t>
            </a:r>
            <a:r>
              <a:rPr lang="en-US" dirty="0"/>
              <a:t> - </a:t>
            </a:r>
            <a:r>
              <a:rPr lang="en-US" sz="2000" dirty="0"/>
              <a:t>open source free Photoshop style photo/image editor.</a:t>
            </a:r>
          </a:p>
          <a:p>
            <a:pPr lvl="0"/>
            <a:r>
              <a:rPr lang="en-US" dirty="0" err="1"/>
              <a:t>SumoPaint</a:t>
            </a:r>
            <a:r>
              <a:rPr lang="en-US" dirty="0"/>
              <a:t> - </a:t>
            </a:r>
            <a:r>
              <a:rPr lang="en-US" u="sng" dirty="0">
                <a:hlinkClick r:id="rId5"/>
              </a:rPr>
              <a:t>www.sumopaint.com</a:t>
            </a:r>
            <a:r>
              <a:rPr lang="en-US" dirty="0"/>
              <a:t> – </a:t>
            </a:r>
            <a:r>
              <a:rPr lang="en-US" sz="2000" dirty="0"/>
              <a:t>photo/image editor that works directly from the browser without installing software.</a:t>
            </a:r>
            <a:r>
              <a:rPr lang="en-US" dirty="0"/>
              <a:t> </a:t>
            </a:r>
          </a:p>
        </p:txBody>
      </p:sp>
      <p:pic>
        <p:nvPicPr>
          <p:cNvPr id="4" name="Picture 3">
            <a:hlinkClick r:id="rId2"/>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4225" y="2028572"/>
            <a:ext cx="4885375" cy="3610228"/>
          </a:xfrm>
          <a:prstGeom prst="rect">
            <a:avLst/>
          </a:prstGeom>
        </p:spPr>
      </p:pic>
    </p:spTree>
    <p:extLst>
      <p:ext uri="{BB962C8B-B14F-4D97-AF65-F5344CB8AC3E}">
        <p14:creationId xmlns:p14="http://schemas.microsoft.com/office/powerpoint/2010/main" val="324184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Organization and Collaboration</a:t>
            </a:r>
          </a:p>
        </p:txBody>
      </p:sp>
      <p:sp>
        <p:nvSpPr>
          <p:cNvPr id="3" name="Content Placeholder 2"/>
          <p:cNvSpPr>
            <a:spLocks noGrp="1"/>
          </p:cNvSpPr>
          <p:nvPr>
            <p:ph idx="1"/>
          </p:nvPr>
        </p:nvSpPr>
        <p:spPr>
          <a:xfrm>
            <a:off x="137161" y="1828800"/>
            <a:ext cx="6614159" cy="4739640"/>
          </a:xfrm>
        </p:spPr>
        <p:txBody>
          <a:bodyPr>
            <a:normAutofit/>
          </a:bodyPr>
          <a:lstStyle/>
          <a:p>
            <a:pPr lvl="0"/>
            <a:r>
              <a:rPr lang="en-US" dirty="0" err="1"/>
              <a:t>Padlet</a:t>
            </a:r>
            <a:r>
              <a:rPr lang="en-US" dirty="0"/>
              <a:t> - </a:t>
            </a:r>
            <a:r>
              <a:rPr lang="en-US" dirty="0">
                <a:hlinkClick r:id="rId2"/>
              </a:rPr>
              <a:t>padlet.com</a:t>
            </a:r>
            <a:r>
              <a:rPr lang="en-US" dirty="0"/>
              <a:t> – create a “virtual whiteboard” a “virtual wall” which allows immediate and collaborative responses individually or in groups of any size.</a:t>
            </a:r>
          </a:p>
          <a:p>
            <a:pPr lvl="0"/>
            <a:r>
              <a:rPr lang="en-US" dirty="0"/>
              <a:t>Evernote - </a:t>
            </a:r>
            <a:r>
              <a:rPr lang="en-US" dirty="0">
                <a:hlinkClick r:id="rId3"/>
              </a:rPr>
              <a:t>evernote.com/</a:t>
            </a:r>
            <a:r>
              <a:rPr lang="en-US" dirty="0"/>
              <a:t> - create texts, photos, and audio notes. Free subscription synchronizes notes on two different devices.  </a:t>
            </a:r>
          </a:p>
          <a:p>
            <a:pPr lvl="0"/>
            <a:r>
              <a:rPr lang="en-US" dirty="0" err="1"/>
              <a:t>WorkFlowy</a:t>
            </a:r>
            <a:r>
              <a:rPr lang="en-US" dirty="0"/>
              <a:t> - </a:t>
            </a:r>
            <a:r>
              <a:rPr lang="en-US" u="sng" dirty="0">
                <a:hlinkClick r:id="rId4"/>
              </a:rPr>
              <a:t>workflowy.com</a:t>
            </a:r>
            <a:r>
              <a:rPr lang="en-US" dirty="0"/>
              <a:t> – organizational tool to create lists, take notes, and write collaboratively.</a:t>
            </a:r>
          </a:p>
        </p:txBody>
      </p:sp>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839" y="2364804"/>
            <a:ext cx="5318761" cy="3198375"/>
          </a:xfrm>
          <a:prstGeom prst="rect">
            <a:avLst/>
          </a:prstGeom>
        </p:spPr>
      </p:pic>
    </p:spTree>
    <p:extLst>
      <p:ext uri="{BB962C8B-B14F-4D97-AF65-F5344CB8AC3E}">
        <p14:creationId xmlns:p14="http://schemas.microsoft.com/office/powerpoint/2010/main" val="3408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Voice-to-Text</a:t>
            </a:r>
          </a:p>
        </p:txBody>
      </p:sp>
      <p:sp>
        <p:nvSpPr>
          <p:cNvPr id="3" name="Content Placeholder 2"/>
          <p:cNvSpPr>
            <a:spLocks noGrp="1"/>
          </p:cNvSpPr>
          <p:nvPr>
            <p:ph idx="1"/>
          </p:nvPr>
        </p:nvSpPr>
        <p:spPr>
          <a:xfrm>
            <a:off x="137161" y="1828800"/>
            <a:ext cx="6614159" cy="4739640"/>
          </a:xfrm>
        </p:spPr>
        <p:txBody>
          <a:bodyPr>
            <a:normAutofit/>
          </a:bodyPr>
          <a:lstStyle/>
          <a:p>
            <a:r>
              <a:rPr lang="en-US" dirty="0" err="1"/>
              <a:t>Speechnotes</a:t>
            </a:r>
            <a:r>
              <a:rPr lang="en-US" dirty="0"/>
              <a:t> - </a:t>
            </a:r>
            <a:r>
              <a:rPr lang="en-US" u="sng" dirty="0">
                <a:hlinkClick r:id="rId2"/>
              </a:rPr>
              <a:t>https:/speechnotes.co/</a:t>
            </a:r>
            <a:r>
              <a:rPr lang="en-US" dirty="0">
                <a:hlinkClick r:id="rId2"/>
              </a:rPr>
              <a:t> </a:t>
            </a:r>
            <a:r>
              <a:rPr lang="en-US" dirty="0"/>
              <a:t>- </a:t>
            </a:r>
            <a:r>
              <a:rPr lang="en-US" sz="2000" dirty="0"/>
              <a:t>free, easy to use voice-to-text enabled online notepad that works entirely in Google Chrome. Save notes in Word.</a:t>
            </a:r>
            <a:r>
              <a:rPr lang="en-US" dirty="0"/>
              <a:t> </a:t>
            </a:r>
          </a:p>
          <a:p>
            <a:pPr lvl="0"/>
            <a:r>
              <a:rPr lang="en-US" dirty="0"/>
              <a:t>Dragon Naturally Speaking - </a:t>
            </a:r>
            <a:r>
              <a:rPr lang="en-US" u="sng" dirty="0">
                <a:hlinkClick r:id="rId3"/>
              </a:rPr>
              <a:t>www.nuance.com/dragon</a:t>
            </a:r>
            <a:r>
              <a:rPr lang="en-US" dirty="0"/>
              <a:t> - </a:t>
            </a:r>
            <a:r>
              <a:rPr lang="en-US" sz="2000" dirty="0"/>
              <a:t>speech recognition software that formats voice into text. </a:t>
            </a:r>
          </a:p>
          <a:p>
            <a:pPr lvl="0"/>
            <a:r>
              <a:rPr lang="en-US" dirty="0" err="1"/>
              <a:t>TalkTyper</a:t>
            </a:r>
            <a:r>
              <a:rPr lang="en-US" dirty="0"/>
              <a:t> – </a:t>
            </a:r>
            <a:r>
              <a:rPr lang="en-US" u="sng" dirty="0">
                <a:hlinkClick r:id="rId4"/>
              </a:rPr>
              <a:t>https://talktyper.com</a:t>
            </a:r>
            <a:r>
              <a:rPr lang="en-US" dirty="0"/>
              <a:t> – </a:t>
            </a:r>
            <a:r>
              <a:rPr lang="en-US" sz="2000" dirty="0"/>
              <a:t>basic voice-to-text dictation tool that captures speech and creates plain text that can be copied and pasted elsewhere.</a:t>
            </a:r>
          </a:p>
          <a:p>
            <a:pPr lvl="0"/>
            <a:r>
              <a:rPr lang="en-US" dirty="0" err="1"/>
              <a:t>VoiceNote</a:t>
            </a:r>
            <a:r>
              <a:rPr lang="en-US" dirty="0"/>
              <a:t> - </a:t>
            </a:r>
            <a:r>
              <a:rPr lang="en-US" u="sng" dirty="0">
                <a:hlinkClick r:id="rId5"/>
              </a:rPr>
              <a:t>https://voicenote.in/live/</a:t>
            </a:r>
            <a:r>
              <a:rPr lang="en-US" dirty="0"/>
              <a:t> - </a:t>
            </a:r>
            <a:r>
              <a:rPr lang="en-US" sz="2000" dirty="0"/>
              <a:t>downloadable voice recognition extension that converts speech to text. </a:t>
            </a:r>
          </a:p>
        </p:txBody>
      </p:sp>
      <p:pic>
        <p:nvPicPr>
          <p:cNvPr id="4" name="Picture 3">
            <a:hlinkClick r:id="rId2"/>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0967" y="2179320"/>
            <a:ext cx="5056713" cy="3582242"/>
          </a:xfrm>
          <a:prstGeom prst="rect">
            <a:avLst/>
          </a:prstGeom>
        </p:spPr>
      </p:pic>
    </p:spTree>
    <p:extLst>
      <p:ext uri="{BB962C8B-B14F-4D97-AF65-F5344CB8AC3E}">
        <p14:creationId xmlns:p14="http://schemas.microsoft.com/office/powerpoint/2010/main" val="5771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Writing Management</a:t>
            </a:r>
          </a:p>
        </p:txBody>
      </p:sp>
      <p:sp>
        <p:nvSpPr>
          <p:cNvPr id="3" name="Content Placeholder 2"/>
          <p:cNvSpPr>
            <a:spLocks noGrp="1"/>
          </p:cNvSpPr>
          <p:nvPr>
            <p:ph idx="1"/>
          </p:nvPr>
        </p:nvSpPr>
        <p:spPr>
          <a:xfrm>
            <a:off x="137161" y="1828800"/>
            <a:ext cx="7193279" cy="4739640"/>
          </a:xfrm>
        </p:spPr>
        <p:txBody>
          <a:bodyPr>
            <a:normAutofit/>
          </a:bodyPr>
          <a:lstStyle/>
          <a:p>
            <a:pPr lvl="0"/>
            <a:r>
              <a:rPr lang="en-US" dirty="0"/>
              <a:t>Scrivener - </a:t>
            </a:r>
            <a:r>
              <a:rPr lang="en-US" u="sng" dirty="0">
                <a:hlinkClick r:id="rId2"/>
              </a:rPr>
              <a:t>www.literatureandlatte.com/scrivener/overview</a:t>
            </a:r>
            <a:r>
              <a:rPr lang="en-US" dirty="0"/>
              <a:t> – </a:t>
            </a:r>
            <a:r>
              <a:rPr lang="en-US" sz="2000" dirty="0"/>
              <a:t>compose and structure long documents. Easily write, structure, and revise. Educational license for $38.25.</a:t>
            </a:r>
          </a:p>
          <a:p>
            <a:pPr lvl="0"/>
            <a:r>
              <a:rPr lang="en-US" dirty="0"/>
              <a:t>Write! - </a:t>
            </a:r>
            <a:r>
              <a:rPr lang="en-US" u="sng" dirty="0">
                <a:hlinkClick r:id="rId3"/>
              </a:rPr>
              <a:t>https://writeapp.co/</a:t>
            </a:r>
            <a:r>
              <a:rPr lang="en-US" dirty="0"/>
              <a:t>– distraction free text editor that automatically cloud saves and has a variety of features such as set daily goals, auto-complete, unlimited undo, spell checker, and productivity counters, and a dark/light mode that focus the light on the current paragraph. Cost is $24 or $9.95 for students.</a:t>
            </a:r>
          </a:p>
        </p:txBody>
      </p:sp>
      <p:pic>
        <p:nvPicPr>
          <p:cNvPr id="4" name="Picture 3">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874" y="2917292"/>
            <a:ext cx="4410726" cy="2639434"/>
          </a:xfrm>
          <a:prstGeom prst="rect">
            <a:avLst/>
          </a:prstGeom>
        </p:spPr>
      </p:pic>
    </p:spTree>
    <p:extLst>
      <p:ext uri="{BB962C8B-B14F-4D97-AF65-F5344CB8AC3E}">
        <p14:creationId xmlns:p14="http://schemas.microsoft.com/office/powerpoint/2010/main" val="5771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28" y="255134"/>
            <a:ext cx="10792918" cy="1036850"/>
          </a:xfrm>
        </p:spPr>
        <p:txBody>
          <a:bodyPr>
            <a:normAutofit fontScale="90000"/>
          </a:bodyPr>
          <a:lstStyle/>
          <a:p>
            <a:pPr algn="ctr"/>
            <a:r>
              <a:rPr lang="en-US" sz="4800" b="1" dirty="0">
                <a:effectLst>
                  <a:outerShdw blurRad="38100" dist="38100" dir="2700000" algn="tl">
                    <a:srgbClr val="000000">
                      <a:alpha val="43137"/>
                    </a:srgbClr>
                  </a:outerShdw>
                </a:effectLst>
              </a:rPr>
              <a:t>Conditions for Successful Implementation of Digital Research Tools</a:t>
            </a:r>
          </a:p>
        </p:txBody>
      </p:sp>
      <p:sp>
        <p:nvSpPr>
          <p:cNvPr id="3" name="Content Placeholder 2"/>
          <p:cNvSpPr>
            <a:spLocks noGrp="1"/>
          </p:cNvSpPr>
          <p:nvPr>
            <p:ph idx="1"/>
          </p:nvPr>
        </p:nvSpPr>
        <p:spPr>
          <a:xfrm>
            <a:off x="137161" y="1828800"/>
            <a:ext cx="7491713" cy="4739640"/>
          </a:xfrm>
        </p:spPr>
        <p:txBody>
          <a:bodyPr>
            <a:normAutofit/>
          </a:bodyPr>
          <a:lstStyle/>
          <a:p>
            <a:pPr marL="0" indent="0">
              <a:buNone/>
            </a:pPr>
            <a:r>
              <a:rPr lang="en-US" sz="2600" dirty="0"/>
              <a:t>Three necessary considerations for implementing electronic texts and digital technology: </a:t>
            </a:r>
          </a:p>
          <a:p>
            <a:pPr marL="731520" lvl="1" indent="-457200">
              <a:buAutoNum type="arabicParenR"/>
            </a:pPr>
            <a:r>
              <a:rPr lang="en-US" sz="2400" dirty="0"/>
              <a:t>Students must be instructed in available technologies.</a:t>
            </a:r>
          </a:p>
          <a:p>
            <a:pPr marL="731520" lvl="1" indent="-457200">
              <a:buAutoNum type="arabicParenR"/>
            </a:pPr>
            <a:r>
              <a:rPr lang="en-US" sz="2400" dirty="0"/>
              <a:t>Students and faculty should be encouraged to share expertise and strategies for using digital tools and electronic texts.</a:t>
            </a:r>
          </a:p>
          <a:p>
            <a:pPr marL="731520" lvl="1" indent="-457200">
              <a:buAutoNum type="arabicParenR"/>
            </a:pPr>
            <a:r>
              <a:rPr lang="en-US" sz="2400" dirty="0"/>
              <a:t>Professional development is essential to successful integration.</a:t>
            </a:r>
            <a:br>
              <a:rPr lang="en-US" sz="2400" dirty="0"/>
            </a:br>
            <a:r>
              <a:rPr lang="en-US" sz="2400" dirty="0"/>
              <a:t>(Ross, </a:t>
            </a:r>
            <a:r>
              <a:rPr lang="en-US" sz="2400" dirty="0" err="1"/>
              <a:t>Pechenkina</a:t>
            </a:r>
            <a:r>
              <a:rPr lang="en-US" sz="2400" dirty="0"/>
              <a:t>, </a:t>
            </a:r>
            <a:r>
              <a:rPr lang="en-US" sz="2400" dirty="0" err="1"/>
              <a:t>Aeshliman</a:t>
            </a:r>
            <a:r>
              <a:rPr lang="en-US" sz="2400" dirty="0"/>
              <a:t>, and Chase, 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445" y="1972533"/>
            <a:ext cx="4244715" cy="3512502"/>
          </a:xfrm>
          <a:prstGeom prst="rect">
            <a:avLst/>
          </a:prstGeom>
        </p:spPr>
      </p:pic>
    </p:spTree>
    <p:extLst>
      <p:ext uri="{BB962C8B-B14F-4D97-AF65-F5344CB8AC3E}">
        <p14:creationId xmlns:p14="http://schemas.microsoft.com/office/powerpoint/2010/main" val="47035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effectLst>
                  <a:outerShdw blurRad="38100" dist="38100" dir="2700000" algn="tl">
                    <a:srgbClr val="000000">
                      <a:alpha val="43137"/>
                    </a:srgbClr>
                  </a:outerShdw>
                </a:effectLst>
              </a:rPr>
              <a:t>What</a:t>
            </a:r>
            <a:r>
              <a:rPr lang="en-US" sz="4800" b="1" dirty="0">
                <a:effectLst>
                  <a:outerShdw blurRad="38100" dist="38100" dir="2700000" algn="tl">
                    <a:srgbClr val="000000">
                      <a:alpha val="43137"/>
                    </a:srgbClr>
                  </a:outerShdw>
                </a:effectLst>
              </a:rPr>
              <a:t> are We Doing and </a:t>
            </a:r>
            <a:r>
              <a:rPr lang="en-US" sz="4800" b="1" u="sng" dirty="0">
                <a:effectLst>
                  <a:outerShdw blurRad="38100" dist="38100" dir="2700000" algn="tl">
                    <a:srgbClr val="000000">
                      <a:alpha val="43137"/>
                    </a:srgbClr>
                  </a:outerShdw>
                </a:effectLst>
              </a:rPr>
              <a:t>How</a:t>
            </a:r>
            <a:r>
              <a:rPr lang="en-US" sz="4800" b="1"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89559" y="1828800"/>
            <a:ext cx="7742303" cy="4815839"/>
          </a:xfrm>
        </p:spPr>
        <p:txBody>
          <a:bodyPr>
            <a:normAutofit fontScale="92500" lnSpcReduction="10000"/>
          </a:bodyPr>
          <a:lstStyle/>
          <a:p>
            <a:pPr marL="0" indent="0">
              <a:buNone/>
            </a:pPr>
            <a:r>
              <a:rPr lang="en-US" u="sng" dirty="0"/>
              <a:t>What</a:t>
            </a:r>
            <a:r>
              <a:rPr lang="en-US" dirty="0"/>
              <a:t>? The Takeaways or What We Can Do on Monday!</a:t>
            </a:r>
          </a:p>
          <a:p>
            <a:pPr lvl="1"/>
            <a:r>
              <a:rPr lang="en-US" sz="2200" dirty="0"/>
              <a:t>Adapt and incorporate emerging digital tools into 	</a:t>
            </a:r>
            <a:r>
              <a:rPr lang="en-US" sz="2200" dirty="0" smtClean="0"/>
              <a:t>instruction and interaction with texts to </a:t>
            </a:r>
            <a:r>
              <a:rPr lang="en-US" sz="2200" dirty="0"/>
              <a:t>assist students </a:t>
            </a:r>
            <a:r>
              <a:rPr lang="en-US" sz="2200" dirty="0" smtClean="0"/>
              <a:t> 	with research</a:t>
            </a:r>
            <a:r>
              <a:rPr lang="en-US" sz="2200" dirty="0"/>
              <a:t>, writing, </a:t>
            </a:r>
            <a:r>
              <a:rPr lang="en-US" sz="2200" dirty="0" smtClean="0"/>
              <a:t>and information </a:t>
            </a:r>
            <a:r>
              <a:rPr lang="en-US" sz="2200" dirty="0"/>
              <a:t>management. </a:t>
            </a:r>
          </a:p>
          <a:p>
            <a:pPr lvl="1"/>
            <a:r>
              <a:rPr lang="en-US" sz="2200" dirty="0"/>
              <a:t>Demonstrate various digital tools and transform the way 	students interact with information.  </a:t>
            </a:r>
          </a:p>
          <a:p>
            <a:pPr lvl="1"/>
            <a:r>
              <a:rPr lang="en-US" sz="2200" dirty="0"/>
              <a:t>Illustrate alternative emerging methods to read, highlight, 	annotate, tag, and organize research in order to improve 	student learning.</a:t>
            </a:r>
            <a:endParaRPr lang="en-US" sz="1200" dirty="0"/>
          </a:p>
          <a:p>
            <a:pPr marL="45720" indent="0">
              <a:buNone/>
            </a:pPr>
            <a:r>
              <a:rPr lang="en-US" sz="2200" u="sng" dirty="0"/>
              <a:t>How</a:t>
            </a:r>
            <a:r>
              <a:rPr lang="en-US" sz="2200" dirty="0"/>
              <a:t>? What You will be Subjected To!</a:t>
            </a:r>
          </a:p>
          <a:p>
            <a:pPr lvl="1"/>
            <a:r>
              <a:rPr lang="en-US" sz="2200" dirty="0"/>
              <a:t>Presentation of a variety of digital tools organized in 	categories.</a:t>
            </a:r>
          </a:p>
          <a:p>
            <a:pPr lvl="1"/>
            <a:r>
              <a:rPr lang="en-US" sz="2200" dirty="0"/>
              <a:t>Demonstration of select tools.</a:t>
            </a:r>
          </a:p>
          <a:p>
            <a:pPr lvl="1"/>
            <a:r>
              <a:rPr lang="en-US" sz="2200" dirty="0"/>
              <a:t>Question and Answer/Comments.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3727">
            <a:off x="8186310" y="2622482"/>
            <a:ext cx="3362252" cy="3543018"/>
          </a:xfrm>
          <a:prstGeom prst="rect">
            <a:avLst/>
          </a:prstGeom>
        </p:spPr>
      </p:pic>
    </p:spTree>
    <p:extLst>
      <p:ext uri="{BB962C8B-B14F-4D97-AF65-F5344CB8AC3E}">
        <p14:creationId xmlns:p14="http://schemas.microsoft.com/office/powerpoint/2010/main" val="158380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left)">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outerShdw blurRad="38100" dist="38100" dir="2700000" algn="tl">
                    <a:srgbClr val="000000">
                      <a:alpha val="43137"/>
                    </a:srgbClr>
                  </a:outerShdw>
                </a:effectLst>
              </a:rPr>
              <a:t>References</a:t>
            </a:r>
          </a:p>
        </p:txBody>
      </p:sp>
      <p:sp>
        <p:nvSpPr>
          <p:cNvPr id="4" name="TextBox 3"/>
          <p:cNvSpPr txBox="1"/>
          <p:nvPr/>
        </p:nvSpPr>
        <p:spPr>
          <a:xfrm>
            <a:off x="426720" y="1876306"/>
            <a:ext cx="11155680" cy="4893647"/>
          </a:xfrm>
          <a:prstGeom prst="rect">
            <a:avLst/>
          </a:prstGeom>
          <a:noFill/>
        </p:spPr>
        <p:txBody>
          <a:bodyPr wrap="square" rtlCol="0">
            <a:spAutoFit/>
          </a:bodyPr>
          <a:lstStyle/>
          <a:p>
            <a:pPr marL="457200" indent="-457200"/>
            <a:r>
              <a:rPr lang="en-US" sz="2400" dirty="0"/>
              <a:t>Blyth, C. (2014). Exploring The Affordances Of Digital Social Reading For L2 Literacy: The Case Of </a:t>
            </a:r>
            <a:r>
              <a:rPr lang="en-US" sz="2400" dirty="0" err="1"/>
              <a:t>Ecomma</a:t>
            </a:r>
            <a:r>
              <a:rPr lang="en-US" sz="2400" dirty="0"/>
              <a:t>. In J. P. </a:t>
            </a:r>
            <a:r>
              <a:rPr lang="en-US" sz="2400" dirty="0" err="1"/>
              <a:t>Guikema</a:t>
            </a:r>
            <a:r>
              <a:rPr lang="en-US" sz="2400" dirty="0"/>
              <a:t> and L. Williams (Eds.), </a:t>
            </a:r>
            <a:r>
              <a:rPr lang="en-US" sz="2400" i="1" dirty="0"/>
              <a:t>Digital literacies in foreign and second language education</a:t>
            </a:r>
            <a:r>
              <a:rPr lang="en-US" sz="2400" dirty="0"/>
              <a:t>, </a:t>
            </a:r>
            <a:r>
              <a:rPr lang="en-US" sz="2400" i="1" dirty="0"/>
              <a:t>9</a:t>
            </a:r>
            <a:r>
              <a:rPr lang="en-US" sz="2400" dirty="0"/>
              <a:t>, 201-226.</a:t>
            </a:r>
          </a:p>
          <a:p>
            <a:pPr marL="457200" indent="-457200"/>
            <a:r>
              <a:rPr lang="en-US" sz="2400" dirty="0"/>
              <a:t>Bold, M. R., &amp; </a:t>
            </a:r>
            <a:r>
              <a:rPr lang="en-US" sz="2400" dirty="0" err="1"/>
              <a:t>Wagstaff</a:t>
            </a:r>
            <a:r>
              <a:rPr lang="en-US" sz="2400" dirty="0"/>
              <a:t>, K. L. (2017). Marginalia in the digital age: Are digital reading devices meeting the needs of today's readers?</a:t>
            </a:r>
            <a:r>
              <a:rPr lang="en-US" sz="2400" i="1" dirty="0"/>
              <a:t> Library &amp; Information Science Research, 39</a:t>
            </a:r>
            <a:r>
              <a:rPr lang="en-US" sz="2400" dirty="0"/>
              <a:t>(1), 16-22. </a:t>
            </a:r>
            <a:r>
              <a:rPr lang="en-US" sz="2400" dirty="0" err="1"/>
              <a:t>doi:https</a:t>
            </a:r>
            <a:r>
              <a:rPr lang="en-US" sz="2400" dirty="0"/>
              <a:t>://doi.org/10.1016/j.lisr.2017.01.004</a:t>
            </a:r>
          </a:p>
          <a:p>
            <a:pPr marL="457200" indent="-457200"/>
            <a:r>
              <a:rPr lang="en-US" sz="2400" dirty="0"/>
              <a:t>Jackson, H. J. (2001). </a:t>
            </a:r>
            <a:r>
              <a:rPr lang="en-US" sz="2400" i="1" dirty="0"/>
              <a:t>Marginalia: Readers writing in books</a:t>
            </a:r>
            <a:r>
              <a:rPr lang="en-US" sz="2400" dirty="0"/>
              <a:t>. Retrieved from https://ebookcentral.proquest.com</a:t>
            </a:r>
          </a:p>
          <a:p>
            <a:pPr marL="457200" indent="-457200"/>
            <a:r>
              <a:rPr lang="en-US" sz="2400" dirty="0"/>
              <a:t>McClelland, S. I. (2016). Speaking back from the margins: Participant marginalia in survey and interview research.</a:t>
            </a:r>
            <a:r>
              <a:rPr lang="en-US" sz="2400" i="1" dirty="0"/>
              <a:t> Qualitative Psychology, 3</a:t>
            </a:r>
            <a:r>
              <a:rPr lang="en-US" sz="2400" dirty="0"/>
              <a:t>(2), 159-165. </a:t>
            </a:r>
            <a:r>
              <a:rPr lang="en-US" sz="2400" dirty="0" err="1"/>
              <a:t>doi:http</a:t>
            </a:r>
            <a:r>
              <a:rPr lang="en-US" sz="2400" dirty="0"/>
              <a:t>://dx.doi.org/10.1037/qup0000061</a:t>
            </a:r>
          </a:p>
          <a:p>
            <a:pPr marL="457200" indent="-457200"/>
            <a:endParaRPr lang="en-US" sz="2400" dirty="0"/>
          </a:p>
          <a:p>
            <a:endParaRPr lang="en-US" sz="2400" dirty="0"/>
          </a:p>
        </p:txBody>
      </p:sp>
    </p:spTree>
    <p:extLst>
      <p:ext uri="{BB962C8B-B14F-4D97-AF65-F5344CB8AC3E}">
        <p14:creationId xmlns:p14="http://schemas.microsoft.com/office/powerpoint/2010/main" val="77863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outerShdw blurRad="38100" dist="38100" dir="2700000" algn="tl">
                    <a:srgbClr val="000000">
                      <a:alpha val="43137"/>
                    </a:srgbClr>
                  </a:outerShdw>
                </a:effectLst>
              </a:rPr>
              <a:t>References</a:t>
            </a:r>
          </a:p>
        </p:txBody>
      </p:sp>
      <p:sp>
        <p:nvSpPr>
          <p:cNvPr id="4" name="TextBox 3"/>
          <p:cNvSpPr txBox="1"/>
          <p:nvPr/>
        </p:nvSpPr>
        <p:spPr>
          <a:xfrm>
            <a:off x="426720" y="1876306"/>
            <a:ext cx="11155680" cy="5262979"/>
          </a:xfrm>
          <a:prstGeom prst="rect">
            <a:avLst/>
          </a:prstGeom>
          <a:noFill/>
        </p:spPr>
        <p:txBody>
          <a:bodyPr wrap="square" rtlCol="0">
            <a:spAutoFit/>
          </a:bodyPr>
          <a:lstStyle/>
          <a:p>
            <a:pPr marL="457200" indent="-457200"/>
            <a:r>
              <a:rPr lang="en-US" sz="2400" dirty="0" err="1"/>
              <a:t>Muddiman</a:t>
            </a:r>
            <a:r>
              <a:rPr lang="en-US" sz="2400" dirty="0"/>
              <a:t>, E., </a:t>
            </a:r>
            <a:r>
              <a:rPr lang="en-US" sz="2400" dirty="0" err="1"/>
              <a:t>Lyttleton</a:t>
            </a:r>
            <a:r>
              <a:rPr lang="en-US" sz="2400" dirty="0"/>
              <a:t>-Smith, J., &amp; Moles, K. (2019). Pushing back the margins: Power, identity and marginalia in survey research with young people. </a:t>
            </a:r>
            <a:r>
              <a:rPr lang="en-US" sz="2400" i="1" dirty="0"/>
              <a:t>International Journal of Social Research Methodology, 22</a:t>
            </a:r>
            <a:r>
              <a:rPr lang="en-US" sz="2400" dirty="0"/>
              <a:t>(3), 293-308. </a:t>
            </a:r>
            <a:r>
              <a:rPr lang="en-US" sz="2400" dirty="0" err="1"/>
              <a:t>doi:http</a:t>
            </a:r>
            <a:r>
              <a:rPr lang="en-US" sz="2400" dirty="0"/>
              <a:t>://dx.doi.org/10.1080/13645579.2018.1547870</a:t>
            </a:r>
          </a:p>
          <a:p>
            <a:pPr marL="457200" indent="-457200"/>
            <a:r>
              <a:rPr lang="en-US" sz="2400" dirty="0"/>
              <a:t>Ross, B., </a:t>
            </a:r>
            <a:r>
              <a:rPr lang="en-US" sz="2400" dirty="0" err="1"/>
              <a:t>Pechenkina</a:t>
            </a:r>
            <a:r>
              <a:rPr lang="en-US" sz="2400" dirty="0"/>
              <a:t>, E., Aeschliman, C., &amp; Chase, A. M. (2017). Print versus digital texts: Understanding the experimental research and challenging the dichotomies. </a:t>
            </a:r>
            <a:r>
              <a:rPr lang="en-US" sz="2400" i="1" dirty="0"/>
              <a:t>Research in Learning Technology</a:t>
            </a:r>
            <a:r>
              <a:rPr lang="en-US" sz="2400" dirty="0"/>
              <a:t>, </a:t>
            </a:r>
            <a:r>
              <a:rPr lang="en-US" sz="2400" i="1" dirty="0"/>
              <a:t>25</a:t>
            </a:r>
            <a:r>
              <a:rPr lang="en-US" sz="2400" dirty="0"/>
              <a:t>, 1-12.</a:t>
            </a:r>
          </a:p>
          <a:p>
            <a:pPr marL="457200" indent="-457200"/>
            <a:r>
              <a:rPr lang="en-US" sz="2400" dirty="0" err="1"/>
              <a:t>Skains</a:t>
            </a:r>
            <a:r>
              <a:rPr lang="en-US" sz="2400" dirty="0"/>
              <a:t>, R. L. (2019). Discourse or gimmick? Digital marginalia in online scholarship. </a:t>
            </a:r>
            <a:r>
              <a:rPr lang="en-US" sz="2400" i="1" dirty="0"/>
              <a:t>Convergence: The International Journal of Research into New Media Technologies, x</a:t>
            </a:r>
            <a:r>
              <a:rPr lang="en-US" sz="2400" dirty="0"/>
              <a:t>(xx),</a:t>
            </a:r>
            <a:r>
              <a:rPr lang="en-US" sz="2400" i="1" dirty="0"/>
              <a:t> </a:t>
            </a:r>
            <a:r>
              <a:rPr lang="en-US" sz="2400" dirty="0"/>
              <a:t>1-14. </a:t>
            </a:r>
            <a:r>
              <a:rPr lang="en-US" sz="2400" dirty="0" err="1"/>
              <a:t>doi:https</a:t>
            </a:r>
            <a:r>
              <a:rPr lang="en-US" sz="2400" dirty="0"/>
              <a:t>://doi.org/10.1177/1354856519831988</a:t>
            </a:r>
          </a:p>
          <a:p>
            <a:pPr marL="457200" indent="-457200"/>
            <a:r>
              <a:rPr lang="en-US" sz="2400" dirty="0" err="1"/>
              <a:t>Solas</a:t>
            </a:r>
            <a:r>
              <a:rPr lang="en-US" sz="2400" dirty="0"/>
              <a:t>, E., &amp; Sutton, F. (2018). Incorporating digital technology in the general education classroom. </a:t>
            </a:r>
            <a:r>
              <a:rPr lang="en-US" sz="2400" i="1" dirty="0"/>
              <a:t>Research in Social Sciences and Technology</a:t>
            </a:r>
            <a:r>
              <a:rPr lang="en-US" sz="2400" dirty="0"/>
              <a:t>, </a:t>
            </a:r>
            <a:r>
              <a:rPr lang="en-US" sz="2400" i="1" dirty="0"/>
              <a:t>3</a:t>
            </a:r>
            <a:r>
              <a:rPr lang="en-US" sz="2400" dirty="0"/>
              <a:t>(1), 1-15.</a:t>
            </a:r>
          </a:p>
          <a:p>
            <a:pPr marL="457200" indent="-457200"/>
            <a:endParaRPr lang="en-US" sz="2400" dirty="0"/>
          </a:p>
          <a:p>
            <a:endParaRPr lang="en-US" sz="2400" dirty="0"/>
          </a:p>
        </p:txBody>
      </p:sp>
    </p:spTree>
    <p:extLst>
      <p:ext uri="{BB962C8B-B14F-4D97-AF65-F5344CB8AC3E}">
        <p14:creationId xmlns:p14="http://schemas.microsoft.com/office/powerpoint/2010/main" val="295897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701" y="1327346"/>
            <a:ext cx="5472323" cy="3530404"/>
          </a:xfrm>
        </p:spPr>
        <p:txBody>
          <a:bodyPr>
            <a:normAutofit/>
          </a:bodyPr>
          <a:lstStyle/>
          <a:p>
            <a:pPr algn="ctr"/>
            <a:r>
              <a:rPr lang="en-US" sz="4400" b="1" dirty="0">
                <a:effectLst>
                  <a:outerShdw blurRad="38100" dist="38100" dir="2700000" algn="tl">
                    <a:srgbClr val="000000">
                      <a:alpha val="43137"/>
                    </a:srgbClr>
                  </a:outerShdw>
                </a:effectLst>
              </a:rPr>
              <a:t>What are you doing? and </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What tools are you using?</a:t>
            </a: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741864" y="0"/>
            <a:ext cx="5450136" cy="6858000"/>
          </a:xfrm>
        </p:spPr>
      </p:pic>
    </p:spTree>
    <p:extLst>
      <p:ext uri="{BB962C8B-B14F-4D97-AF65-F5344CB8AC3E}">
        <p14:creationId xmlns:p14="http://schemas.microsoft.com/office/powerpoint/2010/main" val="426110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outerShdw blurRad="38100" dist="38100" dir="2700000" algn="tl">
                    <a:srgbClr val="000000">
                      <a:alpha val="43137"/>
                    </a:srgbClr>
                  </a:outerShdw>
                </a:effectLst>
              </a:rPr>
              <a:t>Digital Discourse </a:t>
            </a:r>
          </a:p>
        </p:txBody>
      </p:sp>
      <p:sp>
        <p:nvSpPr>
          <p:cNvPr id="4" name="TextBox 3"/>
          <p:cNvSpPr txBox="1"/>
          <p:nvPr/>
        </p:nvSpPr>
        <p:spPr>
          <a:xfrm>
            <a:off x="254876" y="1954924"/>
            <a:ext cx="10152993" cy="2369880"/>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rPr>
              <a:t>Padlet</a:t>
            </a:r>
            <a:r>
              <a:rPr lang="en-US" sz="4000" b="1" dirty="0">
                <a:effectLst>
                  <a:outerShdw blurRad="38100" dist="38100" dir="2700000" algn="tl">
                    <a:srgbClr val="000000">
                      <a:alpha val="43137"/>
                    </a:srgbClr>
                  </a:outerShdw>
                </a:effectLst>
              </a:rPr>
              <a:t> </a:t>
            </a:r>
          </a:p>
          <a:p>
            <a:pPr lvl="1"/>
            <a:r>
              <a:rPr lang="en-US" sz="3600" b="1" dirty="0">
                <a:effectLst>
                  <a:outerShdw blurRad="38100" dist="38100" dir="2700000" algn="tl">
                    <a:srgbClr val="000000">
                      <a:alpha val="43137"/>
                    </a:srgbClr>
                  </a:outerShdw>
                </a:effectLst>
              </a:rPr>
              <a:t>Go to:   </a:t>
            </a:r>
            <a:r>
              <a:rPr lang="en-US" sz="3600" b="1" dirty="0">
                <a:effectLst>
                  <a:outerShdw blurRad="38100" dist="38100" dir="2700000" algn="tl">
                    <a:srgbClr val="000000">
                      <a:alpha val="43137"/>
                    </a:srgbClr>
                  </a:outerShdw>
                </a:effectLst>
                <a:hlinkClick r:id="rId3"/>
              </a:rPr>
              <a:t>padlet.com/</a:t>
            </a:r>
            <a:r>
              <a:rPr lang="en-US" sz="3600" b="1" dirty="0" err="1">
                <a:effectLst>
                  <a:outerShdw blurRad="38100" dist="38100" dir="2700000" algn="tl">
                    <a:srgbClr val="000000">
                      <a:alpha val="43137"/>
                    </a:srgbClr>
                  </a:outerShdw>
                </a:effectLst>
                <a:hlinkClick r:id="rId3"/>
              </a:rPr>
              <a:t>vidmar</a:t>
            </a:r>
            <a:r>
              <a:rPr lang="en-US" sz="3600" b="1" dirty="0">
                <a:effectLst>
                  <a:outerShdw blurRad="38100" dist="38100" dir="2700000" algn="tl">
                    <a:srgbClr val="000000">
                      <a:alpha val="43137"/>
                    </a:srgbClr>
                  </a:outerShdw>
                </a:effectLst>
                <a:hlinkClick r:id="rId3"/>
              </a:rPr>
              <a:t>/lilly2020</a:t>
            </a:r>
            <a:endParaRPr lang="en-US" sz="3600" b="1" dirty="0">
              <a:effectLst>
                <a:outerShdw blurRad="38100" dist="38100" dir="2700000" algn="tl">
                  <a:srgbClr val="000000">
                    <a:alpha val="43137"/>
                  </a:srgbClr>
                </a:outerShdw>
              </a:effectLst>
            </a:endParaRPr>
          </a:p>
          <a:p>
            <a:pPr lvl="1"/>
            <a:endParaRPr lang="en-US" sz="3600" b="1" dirty="0">
              <a:effectLst>
                <a:outerShdw blurRad="38100" dist="38100" dir="2700000" algn="tl">
                  <a:srgbClr val="000000">
                    <a:alpha val="43137"/>
                  </a:srgbClr>
                </a:outerShdw>
              </a:effectLst>
            </a:endParaRPr>
          </a:p>
          <a:p>
            <a:pPr lvl="1"/>
            <a:r>
              <a:rPr lang="en-US" sz="3600" b="1" dirty="0">
                <a:effectLst>
                  <a:outerShdw blurRad="38100" dist="38100" dir="2700000" algn="tl">
                    <a:srgbClr val="000000">
                      <a:alpha val="43137"/>
                    </a:srgbClr>
                  </a:outerShdw>
                </a:effectLst>
              </a:rPr>
              <a:t>password: digital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353" y="3370217"/>
            <a:ext cx="6065922" cy="3369957"/>
          </a:xfrm>
          <a:prstGeom prst="rect">
            <a:avLst/>
          </a:prstGeom>
        </p:spPr>
      </p:pic>
    </p:spTree>
    <p:extLst>
      <p:ext uri="{BB962C8B-B14F-4D97-AF65-F5344CB8AC3E}">
        <p14:creationId xmlns:p14="http://schemas.microsoft.com/office/powerpoint/2010/main" val="3845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400" y="1013021"/>
            <a:ext cx="5239499" cy="2321899"/>
          </a:xfrm>
        </p:spPr>
        <p:txBody>
          <a:bodyPr>
            <a:normAutofit fontScale="90000"/>
          </a:bodyPr>
          <a:lstStyle/>
          <a:p>
            <a:pPr algn="ctr"/>
            <a:r>
              <a:rPr lang="en-US" sz="4400" b="1" dirty="0">
                <a:effectLst>
                  <a:outerShdw blurRad="38100" dist="38100" dir="2700000" algn="tl">
                    <a:srgbClr val="000000">
                      <a:alpha val="43137"/>
                    </a:srgbClr>
                  </a:outerShdw>
                </a:effectLst>
              </a:rPr>
              <a:t>Digital Discourse: 21</a:t>
            </a:r>
            <a:r>
              <a:rPr lang="en-US" sz="4400" b="1" baseline="30000" dirty="0">
                <a:effectLst>
                  <a:outerShdw blurRad="38100" dist="38100" dir="2700000" algn="tl">
                    <a:srgbClr val="000000">
                      <a:alpha val="43137"/>
                    </a:srgbClr>
                  </a:outerShdw>
                </a:effectLst>
              </a:rPr>
              <a:t>st</a:t>
            </a:r>
            <a:r>
              <a:rPr lang="en-US" sz="4400" b="1" dirty="0">
                <a:effectLst>
                  <a:outerShdw blurRad="38100" dist="38100" dir="2700000" algn="tl">
                    <a:srgbClr val="000000">
                      <a:alpha val="43137"/>
                    </a:srgbClr>
                  </a:outerShdw>
                </a:effectLst>
              </a:rPr>
              <a:t> Century Tools to Venture beyond Highlighters and Post-Its!</a:t>
            </a: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741864" y="0"/>
            <a:ext cx="5450136" cy="6858000"/>
          </a:xfrm>
        </p:spPr>
      </p:pic>
      <p:sp>
        <p:nvSpPr>
          <p:cNvPr id="3" name="Subtitle 2"/>
          <p:cNvSpPr>
            <a:spLocks noGrp="1"/>
          </p:cNvSpPr>
          <p:nvPr>
            <p:ph type="subTitle" idx="1"/>
          </p:nvPr>
        </p:nvSpPr>
        <p:spPr>
          <a:xfrm>
            <a:off x="450101" y="3695700"/>
            <a:ext cx="6198872" cy="2768600"/>
          </a:xfrm>
        </p:spPr>
        <p:txBody>
          <a:bodyPr>
            <a:normAutofit fontScale="62500" lnSpcReduction="20000"/>
          </a:bodyPr>
          <a:lstStyle/>
          <a:p>
            <a:pPr marL="461963">
              <a:lnSpc>
                <a:spcPct val="120000"/>
              </a:lnSpc>
            </a:pPr>
            <a:r>
              <a:rPr lang="en-US" sz="2900" dirty="0">
                <a:effectLst>
                  <a:outerShdw blurRad="38100" dist="38100" dir="2700000" algn="tl">
                    <a:srgbClr val="000000">
                      <a:alpha val="43137"/>
                    </a:srgbClr>
                  </a:outerShdw>
                </a:effectLst>
              </a:rPr>
              <a:t>Dale Vidmar</a:t>
            </a:r>
            <a:br>
              <a:rPr lang="en-US" sz="2900" dirty="0">
                <a:effectLst>
                  <a:outerShdw blurRad="38100" dist="38100" dir="2700000" algn="tl">
                    <a:srgbClr val="000000">
                      <a:alpha val="43137"/>
                    </a:srgbClr>
                  </a:outerShdw>
                </a:effectLst>
              </a:rPr>
            </a:br>
            <a:r>
              <a:rPr lang="en-US" sz="2900" dirty="0">
                <a:effectLst>
                  <a:outerShdw blurRad="38100" dist="38100" dir="2700000" algn="tl">
                    <a:srgbClr val="000000">
                      <a:alpha val="43137"/>
                    </a:srgbClr>
                  </a:outerShdw>
                </a:effectLst>
              </a:rPr>
              <a:t>Information Literacy and Assessment Librarian</a:t>
            </a:r>
            <a:br>
              <a:rPr lang="en-US" sz="2900" dirty="0">
                <a:effectLst>
                  <a:outerShdw blurRad="38100" dist="38100" dir="2700000" algn="tl">
                    <a:srgbClr val="000000">
                      <a:alpha val="43137"/>
                    </a:srgbClr>
                  </a:outerShdw>
                </a:effectLst>
              </a:rPr>
            </a:br>
            <a:r>
              <a:rPr lang="en-US" sz="2900" dirty="0">
                <a:effectLst>
                  <a:outerShdw blurRad="38100" dist="38100" dir="2700000" algn="tl">
                    <a:srgbClr val="000000">
                      <a:alpha val="43137"/>
                    </a:srgbClr>
                  </a:outerShdw>
                </a:effectLst>
              </a:rPr>
              <a:t>Southern Oregon University Hannon Library</a:t>
            </a:r>
            <a:br>
              <a:rPr lang="en-US" sz="2900" dirty="0">
                <a:effectLst>
                  <a:outerShdw blurRad="38100" dist="38100" dir="2700000" algn="tl">
                    <a:srgbClr val="000000">
                      <a:alpha val="43137"/>
                    </a:srgbClr>
                  </a:outerShdw>
                </a:effectLst>
              </a:rPr>
            </a:br>
            <a:r>
              <a:rPr lang="en-US" sz="2900" dirty="0">
                <a:solidFill>
                  <a:srgbClr val="0070C0"/>
                </a:solidFill>
                <a:effectLst>
                  <a:outerShdw blurRad="38100" dist="38100" dir="2700000" algn="tl">
                    <a:srgbClr val="000000">
                      <a:alpha val="43137"/>
                    </a:srgbClr>
                  </a:outerShdw>
                </a:effectLst>
                <a:hlinkClick r:id="rId4"/>
              </a:rPr>
              <a:t>vidmar@sou.edu</a:t>
            </a:r>
            <a:r>
              <a:rPr lang="en-US" sz="2900" dirty="0">
                <a:solidFill>
                  <a:srgbClr val="0070C0"/>
                </a:solidFill>
                <a:effectLst>
                  <a:outerShdw blurRad="38100" dist="38100" dir="2700000" algn="tl">
                    <a:srgbClr val="000000">
                      <a:alpha val="43137"/>
                    </a:srgbClr>
                  </a:outerShdw>
                </a:effectLst>
              </a:rPr>
              <a:t/>
            </a:r>
            <a:br>
              <a:rPr lang="en-US" sz="2900" dirty="0">
                <a:solidFill>
                  <a:srgbClr val="0070C0"/>
                </a:solidFill>
                <a:effectLst>
                  <a:outerShdw blurRad="38100" dist="38100" dir="2700000" algn="tl">
                    <a:srgbClr val="000000">
                      <a:alpha val="43137"/>
                    </a:srgbClr>
                  </a:outerShdw>
                </a:effectLst>
              </a:rPr>
            </a:br>
            <a:r>
              <a:rPr lang="en-US" sz="2900" dirty="0">
                <a:solidFill>
                  <a:srgbClr val="0070C0"/>
                </a:solidFill>
                <a:effectLst>
                  <a:outerShdw blurRad="38100" dist="38100" dir="2700000" algn="tl">
                    <a:srgbClr val="000000">
                      <a:alpha val="43137"/>
                    </a:srgbClr>
                  </a:outerShdw>
                </a:effectLst>
              </a:rPr>
              <a:t/>
            </a:r>
            <a:br>
              <a:rPr lang="en-US" sz="2900" dirty="0">
                <a:solidFill>
                  <a:srgbClr val="0070C0"/>
                </a:solidFill>
                <a:effectLst>
                  <a:outerShdw blurRad="38100" dist="38100" dir="2700000" algn="tl">
                    <a:srgbClr val="000000">
                      <a:alpha val="43137"/>
                    </a:srgbClr>
                  </a:outerShdw>
                </a:effectLst>
              </a:rPr>
            </a:br>
            <a:r>
              <a:rPr lang="en-US" sz="2500" dirty="0">
                <a:effectLst>
                  <a:outerShdw blurRad="38100" dist="38100" dir="2700000" algn="tl">
                    <a:srgbClr val="000000">
                      <a:alpha val="43137"/>
                    </a:srgbClr>
                  </a:outerShdw>
                </a:effectLst>
              </a:rPr>
              <a:t>Teaching for Active and Engaged Learning</a:t>
            </a:r>
            <a:br>
              <a:rPr lang="en-US" sz="2500" dirty="0">
                <a:effectLst>
                  <a:outerShdw blurRad="38100" dist="38100" dir="2700000" algn="tl">
                    <a:srgbClr val="000000">
                      <a:alpha val="43137"/>
                    </a:srgbClr>
                  </a:outerShdw>
                </a:effectLst>
              </a:rPr>
            </a:br>
            <a:r>
              <a:rPr lang="en-US" sz="2500" dirty="0">
                <a:effectLst>
                  <a:outerShdw blurRad="38100" dist="38100" dir="2700000" algn="tl">
                    <a:srgbClr val="000000">
                      <a:alpha val="43137"/>
                    </a:srgbClr>
                  </a:outerShdw>
                </a:effectLst>
              </a:rPr>
              <a:t>Lilly Conference 2020</a:t>
            </a:r>
            <a:br>
              <a:rPr lang="en-US" sz="2500" dirty="0">
                <a:effectLst>
                  <a:outerShdw blurRad="38100" dist="38100" dir="2700000" algn="tl">
                    <a:srgbClr val="000000">
                      <a:alpha val="43137"/>
                    </a:srgbClr>
                  </a:outerShdw>
                </a:effectLst>
              </a:rPr>
            </a:br>
            <a:r>
              <a:rPr lang="en-US" sz="2500" dirty="0">
                <a:effectLst>
                  <a:outerShdw blurRad="38100" dist="38100" dir="2700000" algn="tl">
                    <a:srgbClr val="000000">
                      <a:alpha val="43137"/>
                    </a:srgbClr>
                  </a:outerShdw>
                </a:effectLst>
              </a:rPr>
              <a:t>San Diego, California</a:t>
            </a:r>
            <a:br>
              <a:rPr lang="en-US" sz="2500" dirty="0">
                <a:effectLst>
                  <a:outerShdw blurRad="38100" dist="38100" dir="2700000" algn="tl">
                    <a:srgbClr val="000000">
                      <a:alpha val="43137"/>
                    </a:srgbClr>
                  </a:outerShdw>
                </a:effectLst>
              </a:rPr>
            </a:br>
            <a:r>
              <a:rPr lang="en-US" sz="2500" dirty="0">
                <a:effectLst>
                  <a:outerShdw blurRad="38100" dist="38100" dir="2700000" algn="tl">
                    <a:srgbClr val="000000">
                      <a:alpha val="43137"/>
                    </a:srgbClr>
                  </a:outerShdw>
                </a:effectLst>
              </a:rPr>
              <a:t>February 28, 2020</a:t>
            </a:r>
            <a:br>
              <a:rPr lang="en-US" sz="2500" dirty="0">
                <a:effectLst>
                  <a:outerShdw blurRad="38100" dist="38100" dir="2700000" algn="tl">
                    <a:srgbClr val="000000">
                      <a:alpha val="43137"/>
                    </a:srgbClr>
                  </a:outerShdw>
                </a:effectLst>
              </a:rPr>
            </a:br>
            <a:r>
              <a:rPr lang="en-US" sz="2600" b="1" dirty="0">
                <a:hlinkClick r:id="rId5"/>
              </a:rPr>
              <a:t>http://bit.ly/lilly2020-vidmar</a:t>
            </a:r>
            <a:endParaRPr lang="en-US" sz="2600" b="1" dirty="0">
              <a:effectLst>
                <a:outerShdw blurRad="38100" dist="38100" dir="2700000" algn="tl">
                  <a:srgbClr val="000000">
                    <a:alpha val="43137"/>
                  </a:srgbClr>
                </a:outerShdw>
              </a:effectLst>
            </a:endParaRPr>
          </a:p>
          <a:p>
            <a:pPr algn="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878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outerShdw blurRad="38100" dist="38100" dir="2700000" algn="tl">
                    <a:srgbClr val="000000">
                      <a:alpha val="43137"/>
                    </a:srgbClr>
                  </a:outerShdw>
                </a:effectLst>
              </a:rPr>
              <a:t>Digital Discourse </a:t>
            </a:r>
          </a:p>
        </p:txBody>
      </p:sp>
      <p:sp>
        <p:nvSpPr>
          <p:cNvPr id="4" name="TextBox 3"/>
          <p:cNvSpPr txBox="1"/>
          <p:nvPr/>
        </p:nvSpPr>
        <p:spPr>
          <a:xfrm>
            <a:off x="254876" y="1954924"/>
            <a:ext cx="10152993" cy="2369880"/>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rPr>
              <a:t>Padlet</a:t>
            </a:r>
            <a:r>
              <a:rPr lang="en-US" sz="4000" b="1" dirty="0">
                <a:effectLst>
                  <a:outerShdw blurRad="38100" dist="38100" dir="2700000" algn="tl">
                    <a:srgbClr val="000000">
                      <a:alpha val="43137"/>
                    </a:srgbClr>
                  </a:outerShdw>
                </a:effectLst>
              </a:rPr>
              <a:t> </a:t>
            </a:r>
          </a:p>
          <a:p>
            <a:pPr lvl="1"/>
            <a:r>
              <a:rPr lang="en-US" sz="3600" b="1" dirty="0">
                <a:effectLst>
                  <a:outerShdw blurRad="38100" dist="38100" dir="2700000" algn="tl">
                    <a:srgbClr val="000000">
                      <a:alpha val="43137"/>
                    </a:srgbClr>
                  </a:outerShdw>
                </a:effectLst>
              </a:rPr>
              <a:t>Go to:   </a:t>
            </a:r>
            <a:r>
              <a:rPr lang="en-US" sz="3600" b="1" dirty="0">
                <a:effectLst>
                  <a:outerShdw blurRad="38100" dist="38100" dir="2700000" algn="tl">
                    <a:srgbClr val="000000">
                      <a:alpha val="43137"/>
                    </a:srgbClr>
                  </a:outerShdw>
                </a:effectLst>
                <a:hlinkClick r:id="rId3"/>
              </a:rPr>
              <a:t>padlet.com/</a:t>
            </a:r>
            <a:r>
              <a:rPr lang="en-US" sz="3600" b="1" dirty="0" err="1">
                <a:effectLst>
                  <a:outerShdw blurRad="38100" dist="38100" dir="2700000" algn="tl">
                    <a:srgbClr val="000000">
                      <a:alpha val="43137"/>
                    </a:srgbClr>
                  </a:outerShdw>
                </a:effectLst>
                <a:hlinkClick r:id="rId3"/>
              </a:rPr>
              <a:t>vidmar</a:t>
            </a:r>
            <a:r>
              <a:rPr lang="en-US" sz="3600" b="1" dirty="0">
                <a:effectLst>
                  <a:outerShdw blurRad="38100" dist="38100" dir="2700000" algn="tl">
                    <a:srgbClr val="000000">
                      <a:alpha val="43137"/>
                    </a:srgbClr>
                  </a:outerShdw>
                </a:effectLst>
                <a:hlinkClick r:id="rId3"/>
              </a:rPr>
              <a:t>/lilly2020</a:t>
            </a:r>
            <a:endParaRPr lang="en-US" sz="3600" b="1" dirty="0">
              <a:effectLst>
                <a:outerShdw blurRad="38100" dist="38100" dir="2700000" algn="tl">
                  <a:srgbClr val="000000">
                    <a:alpha val="43137"/>
                  </a:srgbClr>
                </a:outerShdw>
              </a:effectLst>
            </a:endParaRPr>
          </a:p>
          <a:p>
            <a:pPr lvl="1"/>
            <a:endParaRPr lang="en-US" sz="3600" b="1" dirty="0">
              <a:effectLst>
                <a:outerShdw blurRad="38100" dist="38100" dir="2700000" algn="tl">
                  <a:srgbClr val="000000">
                    <a:alpha val="43137"/>
                  </a:srgbClr>
                </a:outerShdw>
              </a:effectLst>
            </a:endParaRPr>
          </a:p>
          <a:p>
            <a:pPr lvl="1"/>
            <a:r>
              <a:rPr lang="en-US" sz="3600" b="1" dirty="0">
                <a:effectLst>
                  <a:outerShdw blurRad="38100" dist="38100" dir="2700000" algn="tl">
                    <a:srgbClr val="000000">
                      <a:alpha val="43137"/>
                    </a:srgbClr>
                  </a:outerShdw>
                </a:effectLst>
              </a:rPr>
              <a:t>password: digital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353" y="3370217"/>
            <a:ext cx="6065922" cy="3369957"/>
          </a:xfrm>
          <a:prstGeom prst="rect">
            <a:avLst/>
          </a:prstGeom>
        </p:spPr>
      </p:pic>
    </p:spTree>
    <p:extLst>
      <p:ext uri="{BB962C8B-B14F-4D97-AF65-F5344CB8AC3E}">
        <p14:creationId xmlns:p14="http://schemas.microsoft.com/office/powerpoint/2010/main" val="158513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outerShdw blurRad="38100" dist="38100" dir="2700000" algn="tl">
                    <a:srgbClr val="000000">
                      <a:alpha val="43137"/>
                    </a:srgbClr>
                  </a:outerShdw>
                </a:effectLst>
              </a:rPr>
              <a:t>Marginalia/Digital Annotation</a:t>
            </a:r>
          </a:p>
        </p:txBody>
      </p:sp>
      <p:sp>
        <p:nvSpPr>
          <p:cNvPr id="4" name="TextBox 3"/>
          <p:cNvSpPr txBox="1"/>
          <p:nvPr/>
        </p:nvSpPr>
        <p:spPr>
          <a:xfrm>
            <a:off x="563880" y="1876306"/>
            <a:ext cx="11155680" cy="5755422"/>
          </a:xfrm>
          <a:prstGeom prst="rect">
            <a:avLst/>
          </a:prstGeom>
          <a:noFill/>
        </p:spPr>
        <p:txBody>
          <a:bodyPr wrap="square" rtlCol="0">
            <a:spAutoFit/>
          </a:bodyPr>
          <a:lstStyle/>
          <a:p>
            <a:r>
              <a:rPr lang="en-US" sz="2800" dirty="0"/>
              <a:t>Marginalia</a:t>
            </a:r>
            <a:r>
              <a:rPr lang="en-US" sz="2400" dirty="0"/>
              <a:t> (Jackson, 2001)</a:t>
            </a:r>
          </a:p>
          <a:p>
            <a:pPr marL="342900" indent="-342900">
              <a:buFont typeface="Arial" panose="020B0604020202020204" pitchFamily="34" charset="0"/>
              <a:buChar char="•"/>
            </a:pPr>
            <a:r>
              <a:rPr lang="en-US" sz="2400" dirty="0"/>
              <a:t>Writing in the margins or another area of other people’s text.</a:t>
            </a:r>
          </a:p>
          <a:p>
            <a:pPr marL="342900" indent="-342900">
              <a:buFont typeface="Arial" panose="020B0604020202020204" pitchFamily="34" charset="0"/>
              <a:buChar char="•"/>
            </a:pPr>
            <a:r>
              <a:rPr lang="en-US" sz="2400" dirty="0"/>
              <a:t>Thought of as discourse or reader response.</a:t>
            </a:r>
          </a:p>
          <a:p>
            <a:pPr marL="342900" indent="-342900">
              <a:buFont typeface="Arial" panose="020B0604020202020204" pitchFamily="34" charset="0"/>
              <a:buChar char="•"/>
            </a:pPr>
            <a:r>
              <a:rPr lang="en-US" sz="2400" dirty="0"/>
              <a:t>Spontaneous notes or comments (McClelland, 2016).</a:t>
            </a:r>
          </a:p>
          <a:p>
            <a:pPr marL="342900" indent="-342900">
              <a:buFont typeface="Arial" panose="020B0604020202020204" pitchFamily="34" charset="0"/>
              <a:buChar char="•"/>
            </a:pPr>
            <a:r>
              <a:rPr lang="en-US" sz="2400" dirty="0"/>
              <a:t>Measure of intellectual engagement of reader.</a:t>
            </a:r>
          </a:p>
          <a:p>
            <a:endParaRPr lang="en-US" sz="2400" dirty="0"/>
          </a:p>
          <a:p>
            <a:r>
              <a:rPr lang="en-US" sz="2800" dirty="0"/>
              <a:t>Digital Annotation</a:t>
            </a:r>
            <a:endParaRPr lang="en-US" sz="2400" dirty="0"/>
          </a:p>
          <a:p>
            <a:pPr marL="342900" indent="-342900">
              <a:buFont typeface="Arial" panose="020B0604020202020204" pitchFamily="34" charset="0"/>
              <a:buChar char="•"/>
            </a:pPr>
            <a:r>
              <a:rPr lang="en-US" sz="2400" dirty="0"/>
              <a:t>Also called “digital social reading” and “digital discourse” (</a:t>
            </a:r>
            <a:r>
              <a:rPr lang="en-US" sz="2400" dirty="0" err="1"/>
              <a:t>Skains</a:t>
            </a:r>
            <a:r>
              <a:rPr lang="en-US" sz="2400" dirty="0"/>
              <a:t>, 2019).</a:t>
            </a:r>
          </a:p>
          <a:p>
            <a:pPr marL="342900" indent="-342900">
              <a:buFont typeface="Arial" panose="020B0604020202020204" pitchFamily="34" charset="0"/>
              <a:buChar char="•"/>
            </a:pPr>
            <a:r>
              <a:rPr lang="en-US" sz="2400" dirty="0"/>
              <a:t>Using digital methods for annotations, comments, and notes.</a:t>
            </a:r>
          </a:p>
          <a:p>
            <a:pPr marL="342900" indent="-342900">
              <a:buFont typeface="Arial" panose="020B0604020202020204" pitchFamily="34" charset="0"/>
              <a:buChar char="•"/>
            </a:pPr>
            <a:r>
              <a:rPr lang="en-US" sz="2400" dirty="0"/>
              <a:t>Online means of interacting with text.</a:t>
            </a:r>
          </a:p>
          <a:p>
            <a:pPr marL="342900" indent="-342900">
              <a:buFont typeface="Arial" panose="020B0604020202020204" pitchFamily="34" charset="0"/>
              <a:buChar char="•"/>
            </a:pPr>
            <a:r>
              <a:rPr lang="en-US" sz="2400" dirty="0"/>
              <a:t>Includes but is not limited to annotations, notetaking, tagging, voice-to-text, brainstorming, grammar and spell checkers, citation generators, information management and organization, image editors, etc. </a:t>
            </a:r>
          </a:p>
          <a:p>
            <a:pPr marL="342900" indent="-342900">
              <a:buFont typeface="Arial" panose="020B0604020202020204" pitchFamily="34" charset="0"/>
              <a:buChar char="•"/>
            </a:pPr>
            <a:endParaRPr lang="en-US" sz="2400" dirty="0"/>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606" y="1998805"/>
            <a:ext cx="2414752" cy="2414752"/>
          </a:xfrm>
          <a:prstGeom prst="rect">
            <a:avLst/>
          </a:prstGeom>
        </p:spPr>
      </p:pic>
    </p:spTree>
    <p:extLst>
      <p:ext uri="{BB962C8B-B14F-4D97-AF65-F5344CB8AC3E}">
        <p14:creationId xmlns:p14="http://schemas.microsoft.com/office/powerpoint/2010/main" val="180754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left)">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wipe(left)">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wipe(left)">
                                      <p:cBhvr>
                                        <p:cTn id="50" dur="500"/>
                                        <p:tgtEl>
                                          <p:spTgt spid="4">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wipe(left)">
                                      <p:cBhvr>
                                        <p:cTn id="5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outerShdw blurRad="38100" dist="38100" dir="2700000" algn="tl">
                    <a:srgbClr val="000000">
                      <a:alpha val="43137"/>
                    </a:srgbClr>
                  </a:outerShdw>
                </a:effectLst>
              </a:rPr>
              <a:t>Digital Research Tools</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955" y="1904086"/>
            <a:ext cx="8406765" cy="4707788"/>
          </a:xfrm>
          <a:prstGeom prst="rect">
            <a:avLst/>
          </a:prstGeom>
        </p:spPr>
      </p:pic>
    </p:spTree>
    <p:extLst>
      <p:ext uri="{BB962C8B-B14F-4D97-AF65-F5344CB8AC3E}">
        <p14:creationId xmlns:p14="http://schemas.microsoft.com/office/powerpoint/2010/main" val="36607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49" r="13549"/>
          <a:stretch>
            <a:fillRect/>
          </a:stretch>
        </p:blipFill>
        <p:spPr/>
      </p:pic>
      <p:sp>
        <p:nvSpPr>
          <p:cNvPr id="4" name="Subtitle 3"/>
          <p:cNvSpPr>
            <a:spLocks noGrp="1"/>
          </p:cNvSpPr>
          <p:nvPr>
            <p:ph type="subTitle" idx="1"/>
          </p:nvPr>
        </p:nvSpPr>
        <p:spPr>
          <a:xfrm>
            <a:off x="677916" y="1371601"/>
            <a:ext cx="4808483" cy="4556234"/>
          </a:xfrm>
        </p:spPr>
        <p:txBody>
          <a:bodyPr>
            <a:normAutofit/>
          </a:bodyPr>
          <a:lstStyle/>
          <a:p>
            <a:pPr algn="ctr"/>
            <a:r>
              <a:rPr lang="en-US" sz="3200" dirty="0"/>
              <a:t>Most paper annotations are relatively simple "anchor only" type annotations consisting of underlining, circling, margin notes, etc. (Mehta, Bradley, </a:t>
            </a:r>
            <a:r>
              <a:rPr lang="en-US" sz="3200" dirty="0" err="1"/>
              <a:t>Hanncock</a:t>
            </a:r>
            <a:r>
              <a:rPr lang="en-US" sz="3200" dirty="0"/>
              <a:t>, &amp; Collins, 2017).</a:t>
            </a:r>
          </a:p>
        </p:txBody>
      </p:sp>
    </p:spTree>
    <p:extLst>
      <p:ext uri="{BB962C8B-B14F-4D97-AF65-F5344CB8AC3E}">
        <p14:creationId xmlns:p14="http://schemas.microsoft.com/office/powerpoint/2010/main" val="66242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Grammar and Editing</a:t>
            </a:r>
          </a:p>
        </p:txBody>
      </p:sp>
      <p:sp>
        <p:nvSpPr>
          <p:cNvPr id="3" name="Content Placeholder 2"/>
          <p:cNvSpPr>
            <a:spLocks noGrp="1"/>
          </p:cNvSpPr>
          <p:nvPr>
            <p:ph idx="1"/>
          </p:nvPr>
        </p:nvSpPr>
        <p:spPr>
          <a:xfrm>
            <a:off x="137161" y="1828800"/>
            <a:ext cx="7040880" cy="4770120"/>
          </a:xfrm>
        </p:spPr>
        <p:txBody>
          <a:bodyPr>
            <a:normAutofit/>
          </a:bodyPr>
          <a:lstStyle/>
          <a:p>
            <a:pPr marL="0" indent="0">
              <a:buNone/>
            </a:pPr>
            <a:r>
              <a:rPr lang="en-US" sz="2800" b="1" dirty="0">
                <a:effectLst>
                  <a:outerShdw blurRad="38100" dist="38100" dir="2700000" algn="tl">
                    <a:srgbClr val="000000">
                      <a:alpha val="43137"/>
                    </a:srgbClr>
                  </a:outerShdw>
                </a:effectLst>
              </a:rPr>
              <a:t>Minimum Basic Requirement</a:t>
            </a:r>
          </a:p>
          <a:p>
            <a:r>
              <a:rPr lang="en-US" dirty="0"/>
              <a:t>Grammarly - </a:t>
            </a:r>
            <a:r>
              <a:rPr lang="en-US" u="sng" dirty="0">
                <a:hlinkClick r:id="rId2"/>
              </a:rPr>
              <a:t>www.grammarly.com</a:t>
            </a:r>
            <a:r>
              <a:rPr lang="en-US" dirty="0"/>
              <a:t> – </a:t>
            </a:r>
            <a:r>
              <a:rPr lang="en-US" sz="2000" dirty="0"/>
              <a:t>check grammar, writing style, spelling and other aspects of writing including plagiarism. Works with cell phone.</a:t>
            </a:r>
          </a:p>
          <a:p>
            <a:r>
              <a:rPr lang="en-US" dirty="0"/>
              <a:t>Ginger - </a:t>
            </a:r>
            <a:r>
              <a:rPr lang="en-US" dirty="0">
                <a:hlinkClick r:id="rId3"/>
              </a:rPr>
              <a:t>https://www.gingersoftware.com/ </a:t>
            </a:r>
            <a:r>
              <a:rPr lang="en-US" dirty="0"/>
              <a:t>- </a:t>
            </a:r>
            <a:r>
              <a:rPr lang="en-US" sz="2000" dirty="0"/>
              <a:t>proofreads and checks punctuation and Grammar inside Word, so you do not have to upload or copy and paste text.</a:t>
            </a:r>
          </a:p>
          <a:p>
            <a:pPr lvl="0"/>
            <a:r>
              <a:rPr lang="en-US" dirty="0"/>
              <a:t>Hemingway App - </a:t>
            </a:r>
            <a:r>
              <a:rPr lang="en-US" u="sng" dirty="0">
                <a:hlinkClick r:id="rId4"/>
              </a:rPr>
              <a:t>http://www.hemingwayapp.com/</a:t>
            </a:r>
            <a:r>
              <a:rPr lang="en-US" dirty="0"/>
              <a:t> – </a:t>
            </a:r>
            <a:r>
              <a:rPr lang="en-US" sz="2200" dirty="0"/>
              <a:t>highlights lengthy, complex sentences and common errors to help write more concise and clear sentences. Paste text into the app or write something directly. </a:t>
            </a:r>
          </a:p>
        </p:txBody>
      </p:sp>
      <p:pic>
        <p:nvPicPr>
          <p:cNvPr id="4" name="Picture 3">
            <a:hlinkClick r:id="rId2"/>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6998" y="2028572"/>
            <a:ext cx="4734071" cy="3427348"/>
          </a:xfrm>
          <a:prstGeom prst="rect">
            <a:avLst/>
          </a:prstGeom>
        </p:spPr>
      </p:pic>
    </p:spTree>
    <p:extLst>
      <p:ext uri="{BB962C8B-B14F-4D97-AF65-F5344CB8AC3E}">
        <p14:creationId xmlns:p14="http://schemas.microsoft.com/office/powerpoint/2010/main" val="170832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Basic Digital Tool Features</a:t>
            </a:r>
          </a:p>
        </p:txBody>
      </p:sp>
      <p:sp>
        <p:nvSpPr>
          <p:cNvPr id="3" name="Content Placeholder 2"/>
          <p:cNvSpPr>
            <a:spLocks noGrp="1"/>
          </p:cNvSpPr>
          <p:nvPr>
            <p:ph idx="1"/>
          </p:nvPr>
        </p:nvSpPr>
        <p:spPr>
          <a:xfrm>
            <a:off x="289560" y="1828800"/>
            <a:ext cx="7391400" cy="4815840"/>
          </a:xfrm>
        </p:spPr>
        <p:txBody>
          <a:bodyPr>
            <a:normAutofit/>
          </a:bodyPr>
          <a:lstStyle/>
          <a:p>
            <a:pPr marL="457200" indent="-457200">
              <a:buFont typeface="+mj-lt"/>
              <a:buAutoNum type="arabicPeriod"/>
            </a:pPr>
            <a:r>
              <a:rPr lang="en-US" sz="2800" b="1" dirty="0"/>
              <a:t>Underlining/Highlighting</a:t>
            </a:r>
          </a:p>
          <a:p>
            <a:pPr marL="457200" indent="-457200">
              <a:buFont typeface="+mj-lt"/>
              <a:buAutoNum type="arabicPeriod"/>
            </a:pPr>
            <a:r>
              <a:rPr lang="en-US" sz="2800" b="1" dirty="0"/>
              <a:t>Notetaking/Writing in the Margin</a:t>
            </a:r>
          </a:p>
          <a:p>
            <a:pPr marL="457200" indent="-457200">
              <a:buFont typeface="+mj-lt"/>
              <a:buAutoNum type="arabicPeriod"/>
            </a:pPr>
            <a:r>
              <a:rPr lang="en-US" sz="2800" b="1" dirty="0"/>
              <a:t>Organizing Ideas and Concepts</a:t>
            </a:r>
          </a:p>
          <a:p>
            <a:pPr marL="457200" indent="-457200">
              <a:buFont typeface="+mj-lt"/>
              <a:buAutoNum type="arabicPeriod"/>
            </a:pPr>
            <a:r>
              <a:rPr lang="en-US" sz="2800" b="1" dirty="0"/>
              <a:t>Tagging</a:t>
            </a:r>
          </a:p>
          <a:p>
            <a:pPr marL="457200" indent="-457200">
              <a:buFont typeface="+mj-lt"/>
              <a:buAutoNum type="arabicPeriod"/>
            </a:pPr>
            <a:r>
              <a:rPr lang="en-US" sz="2800" b="1" dirty="0"/>
              <a:t>Searching</a:t>
            </a:r>
          </a:p>
          <a:p>
            <a:pPr marL="457200" indent="-457200">
              <a:buFont typeface="+mj-lt"/>
              <a:buAutoNum type="arabicPeriod"/>
            </a:pPr>
            <a:r>
              <a:rPr lang="en-US" sz="2800" b="1" dirty="0"/>
              <a:t>Citation Management</a:t>
            </a:r>
          </a:p>
          <a:p>
            <a:pPr marL="457200" indent="-457200">
              <a:buFont typeface="+mj-lt"/>
              <a:buAutoNum type="arabicPeriod"/>
            </a:pPr>
            <a:r>
              <a:rPr lang="en-US" sz="2800" b="1" dirty="0"/>
              <a:t>Voice-to-Text</a:t>
            </a:r>
          </a:p>
          <a:p>
            <a:pPr marL="457200" indent="-457200">
              <a:buFont typeface="+mj-lt"/>
              <a:buAutoNum type="arabicPeriod"/>
            </a:pPr>
            <a:endParaRPr lang="en-US" sz="2000" dirty="0"/>
          </a:p>
          <a:p>
            <a:pPr marL="457200" indent="-457200">
              <a:buFont typeface="+mj-lt"/>
              <a:buAutoNum type="arabicPeriod"/>
            </a:pP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082" y="2098621"/>
            <a:ext cx="5269129" cy="3392805"/>
          </a:xfrm>
          <a:prstGeom prst="rect">
            <a:avLst/>
          </a:prstGeom>
        </p:spPr>
      </p:pic>
    </p:spTree>
    <p:extLst>
      <p:ext uri="{BB962C8B-B14F-4D97-AF65-F5344CB8AC3E}">
        <p14:creationId xmlns:p14="http://schemas.microsoft.com/office/powerpoint/2010/main" val="57766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Top of the Class</a:t>
            </a:r>
          </a:p>
        </p:txBody>
      </p:sp>
      <p:sp>
        <p:nvSpPr>
          <p:cNvPr id="3" name="Content Placeholder 2"/>
          <p:cNvSpPr>
            <a:spLocks noGrp="1"/>
          </p:cNvSpPr>
          <p:nvPr>
            <p:ph idx="1"/>
          </p:nvPr>
        </p:nvSpPr>
        <p:spPr>
          <a:xfrm>
            <a:off x="289560" y="1828800"/>
            <a:ext cx="6797040" cy="4815839"/>
          </a:xfrm>
        </p:spPr>
        <p:txBody>
          <a:bodyPr>
            <a:normAutofit fontScale="92500"/>
          </a:bodyPr>
          <a:lstStyle/>
          <a:p>
            <a:r>
              <a:rPr lang="en-US" dirty="0"/>
              <a:t>Endnote - </a:t>
            </a:r>
            <a:r>
              <a:rPr lang="en-US" dirty="0">
                <a:hlinkClick r:id="rId3"/>
              </a:rPr>
              <a:t>endnote.com/</a:t>
            </a:r>
            <a:r>
              <a:rPr lang="en-US" dirty="0"/>
              <a:t> - </a:t>
            </a:r>
            <a:r>
              <a:rPr lang="en-US" sz="2200" dirty="0"/>
              <a:t>commercial online research and reference management tool that stores, searches, and constructs bibliographies a myriad of style beyond APA, MLA, etc. Endnote also annotates, tags, and searches documents and notes. Also, works with word processing software such as Word to insert citations and create bibliographies and in text citations.</a:t>
            </a:r>
          </a:p>
          <a:p>
            <a:pPr lvl="0"/>
            <a:r>
              <a:rPr lang="en-US" dirty="0" err="1"/>
              <a:t>RefWorks</a:t>
            </a:r>
            <a:r>
              <a:rPr lang="en-US" dirty="0"/>
              <a:t> - </a:t>
            </a:r>
            <a:r>
              <a:rPr lang="en-US" u="sng" dirty="0">
                <a:hlinkClick r:id="rId4"/>
              </a:rPr>
              <a:t>www.refworks.com/refworks2</a:t>
            </a:r>
            <a:r>
              <a:rPr lang="en-US" dirty="0"/>
              <a:t> - </a:t>
            </a:r>
            <a:r>
              <a:rPr lang="en-US" sz="2200" dirty="0"/>
              <a:t>powerful commercial online research and reference management tool that stores information, generates citations, and creates bibliographies in a myriad of formats beyond APA and MLA. Similar to Endnote, </a:t>
            </a:r>
            <a:r>
              <a:rPr lang="en-US" sz="2200" dirty="0" err="1"/>
              <a:t>Refworks</a:t>
            </a:r>
            <a:r>
              <a:rPr lang="en-US" sz="2200" dirty="0"/>
              <a:t> annotates, tags, and searches documents. The Write-n-Cite feature works with word processing software such as Word to insert citations and create bibliographies and in text citations.</a:t>
            </a:r>
          </a:p>
        </p:txBody>
      </p:sp>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121" y="2359448"/>
            <a:ext cx="5010721" cy="2635049"/>
          </a:xfrm>
          <a:prstGeom prst="rect">
            <a:avLst/>
          </a:prstGeom>
        </p:spPr>
      </p:pic>
    </p:spTree>
    <p:extLst>
      <p:ext uri="{BB962C8B-B14F-4D97-AF65-F5344CB8AC3E}">
        <p14:creationId xmlns:p14="http://schemas.microsoft.com/office/powerpoint/2010/main" val="402268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s Direction 16X9">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4983</TotalTime>
  <Words>1633</Words>
  <Application>Microsoft Office PowerPoint</Application>
  <PresentationFormat>Widescreen</PresentationFormat>
  <Paragraphs>126</Paragraphs>
  <Slides>24</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Book Antiqua</vt:lpstr>
      <vt:lpstr>Sales Direction 16X9</vt:lpstr>
      <vt:lpstr>Digital Discourse: 21st Century Tools to Venture beyond Highlighters and Post-Its!</vt:lpstr>
      <vt:lpstr>What are We Doing and How?</vt:lpstr>
      <vt:lpstr>Digital Discourse </vt:lpstr>
      <vt:lpstr>Marginalia/Digital Annotation</vt:lpstr>
      <vt:lpstr>Digital Research Tools</vt:lpstr>
      <vt:lpstr>PowerPoint Presentation</vt:lpstr>
      <vt:lpstr>Grammar and Editing</vt:lpstr>
      <vt:lpstr>Basic Digital Tool Features</vt:lpstr>
      <vt:lpstr>Top of the Class</vt:lpstr>
      <vt:lpstr>Citation Management</vt:lpstr>
      <vt:lpstr>Citation Management</vt:lpstr>
      <vt:lpstr>Citation Generators</vt:lpstr>
      <vt:lpstr>Annotation</vt:lpstr>
      <vt:lpstr>Brainstorming</vt:lpstr>
      <vt:lpstr>Image Editor</vt:lpstr>
      <vt:lpstr>Organization and Collaboration</vt:lpstr>
      <vt:lpstr>Voice-to-Text</vt:lpstr>
      <vt:lpstr>Writing Management</vt:lpstr>
      <vt:lpstr>Conditions for Successful Implementation of Digital Research Tools</vt:lpstr>
      <vt:lpstr>References</vt:lpstr>
      <vt:lpstr>References</vt:lpstr>
      <vt:lpstr>What are you doing? and  What tools are you using?</vt:lpstr>
      <vt:lpstr>Digital Discourse </vt:lpstr>
      <vt:lpstr>Digital Discourse: 21st Century Tools to Venture beyond Highlighters and Post-Its!</vt:lpstr>
    </vt:vector>
  </TitlesOfParts>
  <Company>Southern Oregon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Throw Away the Highlight Marker and Post-It Notes:</dc:title>
  <dc:creator>Dale Vidmar</dc:creator>
  <cp:lastModifiedBy>Dale Vidmar</cp:lastModifiedBy>
  <cp:revision>139</cp:revision>
  <dcterms:created xsi:type="dcterms:W3CDTF">2018-05-04T22:51:08Z</dcterms:created>
  <dcterms:modified xsi:type="dcterms:W3CDTF">2020-02-28T07:08:39Z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