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6" r:id="rId3"/>
    <p:sldId id="258" r:id="rId4"/>
    <p:sldId id="259" r:id="rId5"/>
    <p:sldId id="281" r:id="rId6"/>
    <p:sldId id="295" r:id="rId7"/>
    <p:sldId id="291" r:id="rId8"/>
    <p:sldId id="297" r:id="rId9"/>
    <p:sldId id="298" r:id="rId10"/>
    <p:sldId id="299" r:id="rId11"/>
    <p:sldId id="300" r:id="rId12"/>
    <p:sldId id="301" r:id="rId13"/>
    <p:sldId id="288" r:id="rId14"/>
    <p:sldId id="302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F7A4F8-C74C-456B-85A2-6260622F355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A34EBD-CCA8-466E-B8C7-17DAB94E1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4C6E44-7BAD-4946-8DC2-72D1739ED33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4DBDBE-BF3D-3F49-89B4-6938603E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2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8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0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8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BDBE-BF3D-3F49-89B4-6938603EA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6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65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756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824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554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198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577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823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033E54A-A8CA-48C1-9504-691B58049D29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25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5F6C806-BBF7-471C-9527-881CE2266695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4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1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9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8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4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78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rysj@uww.ed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uww.edu/ce/cb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u.org/publications-research/periodicals/community-based-research-scientific-and-civic-pedagog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102" y="2348488"/>
            <a:ext cx="10991461" cy="37910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Role of Faculty in Scaling </a:t>
            </a:r>
            <a:r>
              <a:rPr lang="en-US" dirty="0" smtClean="0"/>
              <a:t>Community-Based </a:t>
            </a:r>
            <a:r>
              <a:rPr lang="en-US" dirty="0"/>
              <a:t>Learning to Maximize Student Engagement</a:t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74" y="510165"/>
            <a:ext cx="2143125" cy="18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63" y="9736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COMMUNITY-BASED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82" y="2336800"/>
            <a:ext cx="10427854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Students will engage in activities that </a:t>
            </a:r>
            <a:r>
              <a:rPr lang="en-US" b="1" dirty="0"/>
              <a:t>are mutually beneficial</a:t>
            </a:r>
            <a:r>
              <a:rPr lang="en-US" dirty="0"/>
              <a:t> to the learner and the community.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Students will demonstrate an understanding of important topics or issues within the community</a:t>
            </a:r>
            <a:r>
              <a:rPr lang="en-US" dirty="0" smtClean="0"/>
              <a:t>.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/>
              <a:t>Students will demonstrate effective collaboration and communication skills through the development of a community-based learning project</a:t>
            </a:r>
            <a:r>
              <a:rPr lang="en-US" dirty="0" smtClean="0"/>
              <a:t>.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/>
              <a:t>Students will demonstrate inquiry and analytical skills needed to benefit the community</a:t>
            </a:r>
            <a:r>
              <a:rPr lang="en-US" dirty="0" smtClean="0"/>
              <a:t>.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/>
              <a:t>Students will demonstrate personal and professional growth by extending classroom learning to a community environment</a:t>
            </a:r>
            <a:r>
              <a:rPr lang="en-US" dirty="0" smtClean="0"/>
              <a:t>.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/>
              <a:t>Students will demonstrate personal initiative and commitment to their community-based learning experience</a:t>
            </a:r>
            <a:r>
              <a:rPr lang="en-US" dirty="0" smtClean="0"/>
              <a:t>.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/>
              <a:t>Students will demonstrate inclusive engagement with diverse communities and cultures.</a:t>
            </a:r>
          </a:p>
          <a:p>
            <a:pPr marL="914400" lvl="2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5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63" y="9736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COMMUNITY-BASED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Rubric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55517"/>
              </p:ext>
            </p:extLst>
          </p:nvPr>
        </p:nvGraphicFramePr>
        <p:xfrm>
          <a:off x="535709" y="2187828"/>
          <a:ext cx="11065164" cy="4670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526">
                  <a:extLst>
                    <a:ext uri="{9D8B030D-6E8A-4147-A177-3AD203B41FA5}">
                      <a16:colId xmlns:a16="http://schemas.microsoft.com/office/drawing/2014/main" val="988222180"/>
                    </a:ext>
                  </a:extLst>
                </a:gridCol>
                <a:gridCol w="2833762">
                  <a:extLst>
                    <a:ext uri="{9D8B030D-6E8A-4147-A177-3AD203B41FA5}">
                      <a16:colId xmlns:a16="http://schemas.microsoft.com/office/drawing/2014/main" val="2511440982"/>
                    </a:ext>
                  </a:extLst>
                </a:gridCol>
                <a:gridCol w="2766293">
                  <a:extLst>
                    <a:ext uri="{9D8B030D-6E8A-4147-A177-3AD203B41FA5}">
                      <a16:colId xmlns:a16="http://schemas.microsoft.com/office/drawing/2014/main" val="3288804777"/>
                    </a:ext>
                  </a:extLst>
                </a:gridCol>
                <a:gridCol w="3238583">
                  <a:extLst>
                    <a:ext uri="{9D8B030D-6E8A-4147-A177-3AD203B41FA5}">
                      <a16:colId xmlns:a16="http://schemas.microsoft.com/office/drawing/2014/main" val="1990533975"/>
                    </a:ext>
                  </a:extLst>
                </a:gridCol>
              </a:tblGrid>
              <a:tr h="308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Learning Outcome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Accomplished (3)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Competent (2)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Developing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extLst>
                  <a:ext uri="{0D108BD9-81ED-4DB2-BD59-A6C34878D82A}">
                    <a16:rowId xmlns:a16="http://schemas.microsoft.com/office/drawing/2014/main" val="1992511256"/>
                  </a:ext>
                </a:extLst>
              </a:tr>
              <a:tr h="616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will demonstrate an understanding of important topics or issues within the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Synthesizes multiple perspectives and data sources and forms a complex and critical understanding of an important topic or issue within the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Differentiates between multiple perspectives and data sources and forms a deep understanding of an important topic or issue within the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Recognizes multiple perspectives and data sources and forms some understanding of an important topic or issue within the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extLst>
                  <a:ext uri="{0D108BD9-81ED-4DB2-BD59-A6C34878D82A}">
                    <a16:rowId xmlns:a16="http://schemas.microsoft.com/office/drawing/2014/main" val="2882356062"/>
                  </a:ext>
                </a:extLst>
              </a:tr>
              <a:tr h="770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will demonstrate effective collaboration and communication skills through the development of a community-based learning project.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Consistently engages with others and validates different perspectives by actively listening, contributing meaningful ideas, and offering constructive suggestions.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Often engages with others and validates different perspectives by actively listening, contributing meaningful ideas, and offering suggestions.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Occasionally engages with others and with different perspectives by listening, contributing ideas, and offering suggestions.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extLst>
                  <a:ext uri="{0D108BD9-81ED-4DB2-BD59-A6C34878D82A}">
                    <a16:rowId xmlns:a16="http://schemas.microsoft.com/office/drawing/2014/main" val="3883621798"/>
                  </a:ext>
                </a:extLst>
              </a:tr>
              <a:tr h="616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will demonstrate inquiry and analytical skills needed to benefit the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Develops a product/project that fully explores underlying critical issues, and organizes and interprets relevant information to benefit the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Develops a product/project that partially explores underlying critical issues, and organizes and interprets relevant information to benefit the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Identifies a product/project that potentially explores underlying critical issues, and organizes and interprets relevant information to benefit the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extLst>
                  <a:ext uri="{0D108BD9-81ED-4DB2-BD59-A6C34878D82A}">
                    <a16:rowId xmlns:a16="http://schemas.microsoft.com/office/drawing/2014/main" val="2246891409"/>
                  </a:ext>
                </a:extLst>
              </a:tr>
              <a:tr h="770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will demonstrate personal and professional growth by extending classroom learning to a community environment.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Consistently integrates and expands disciplinary knowledge and competencies gained in the classroom and demonstrates professional behavior in a community environment.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Often integrates and expands disciplinary knowledge and competencies gained in the classroom and engages professionally in a community environment.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Occasionally integrates and expands disciplinary knowledge and competencies gained in the classroom and shows a willingness to engage professionally in a community environment.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extLst>
                  <a:ext uri="{0D108BD9-81ED-4DB2-BD59-A6C34878D82A}">
                    <a16:rowId xmlns:a16="http://schemas.microsoft.com/office/drawing/2014/main" val="2375013440"/>
                  </a:ext>
                </a:extLst>
              </a:tr>
              <a:tr h="616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will demonstrate personal initiative and commitment to their community-based learning experience. 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Consistently develops a personal stake in learning by independently engaging, questioning, and exploring alternate perspectives.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Often develops a personal stake in learning by independently engaging and exploring alternate perspectives.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Occasionally develops a personal stake in learning by engaging and exploring alternate perspectives.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extLst>
                  <a:ext uri="{0D108BD9-81ED-4DB2-BD59-A6C34878D82A}">
                    <a16:rowId xmlns:a16="http://schemas.microsoft.com/office/drawing/2014/main" val="294338990"/>
                  </a:ext>
                </a:extLst>
              </a:tr>
              <a:tr h="770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will demonstrate inclusive engagement with diverse communities and cultures.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Consistently interacts with individuals across a range of experiences and perspectives, reflecting on one’s own norms and beliefs.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Often interacts with individuals across a range of experiences and perspectives, recognizing one’s own norms and beliefs.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Occasionally interacts with individuals across a range of experiences and perspectives, developing awareness of one’s own norms and biases.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60" marR="39360" marT="0" marB="0"/>
                </a:tc>
                <a:extLst>
                  <a:ext uri="{0D108BD9-81ED-4DB2-BD59-A6C34878D82A}">
                    <a16:rowId xmlns:a16="http://schemas.microsoft.com/office/drawing/2014/main" val="114521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31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63" y="9736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COMMUNITY-BASED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Course Designation Process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16951"/>
              </p:ext>
            </p:extLst>
          </p:nvPr>
        </p:nvGraphicFramePr>
        <p:xfrm>
          <a:off x="565607" y="2206461"/>
          <a:ext cx="11085923" cy="462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2546">
                  <a:extLst>
                    <a:ext uri="{9D8B030D-6E8A-4147-A177-3AD203B41FA5}">
                      <a16:colId xmlns:a16="http://schemas.microsoft.com/office/drawing/2014/main" val="3528880122"/>
                    </a:ext>
                  </a:extLst>
                </a:gridCol>
                <a:gridCol w="1565779">
                  <a:extLst>
                    <a:ext uri="{9D8B030D-6E8A-4147-A177-3AD203B41FA5}">
                      <a16:colId xmlns:a16="http://schemas.microsoft.com/office/drawing/2014/main" val="978074022"/>
                    </a:ext>
                  </a:extLst>
                </a:gridCol>
                <a:gridCol w="1688999">
                  <a:extLst>
                    <a:ext uri="{9D8B030D-6E8A-4147-A177-3AD203B41FA5}">
                      <a16:colId xmlns:a16="http://schemas.microsoft.com/office/drawing/2014/main" val="3157795282"/>
                    </a:ext>
                  </a:extLst>
                </a:gridCol>
                <a:gridCol w="2028599">
                  <a:extLst>
                    <a:ext uri="{9D8B030D-6E8A-4147-A177-3AD203B41FA5}">
                      <a16:colId xmlns:a16="http://schemas.microsoft.com/office/drawing/2014/main" val="1404971162"/>
                    </a:ext>
                  </a:extLst>
                </a:gridCol>
              </a:tblGrid>
              <a:tr h="25424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Quality Practice Standards Evident within Course Syllabus and Supporting Documentation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List Page(s) in Syllabus/Document(s)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Additional Information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Evaluator Comments/Feedback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extLst>
                  <a:ext uri="{0D108BD9-81ED-4DB2-BD59-A6C34878D82A}">
                    <a16:rowId xmlns:a16="http://schemas.microsoft.com/office/drawing/2014/main" val="3995418792"/>
                  </a:ext>
                </a:extLst>
              </a:tr>
              <a:tr h="74154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Links to Curriculum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Clear evidence in the syllabus and/or other course documents of a service learning project and/or experience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Service outcomes are listed and clearly aligned with both course learning outcomes and campus-wide CBL student learning outcomes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extLst>
                  <a:ext uri="{0D108BD9-81ED-4DB2-BD59-A6C34878D82A}">
                    <a16:rowId xmlns:a16="http://schemas.microsoft.com/office/drawing/2014/main" val="2522851020"/>
                  </a:ext>
                </a:extLst>
              </a:tr>
              <a:tr h="86866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Link to Reflection/Assessments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Student reflection during and after the service experience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Assessment of students’ engagement in complex community topics or issues, including their personal role in such issues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Reflection affords students the opportunity to gain understanding of multiple perspectives ​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extLst>
                  <a:ext uri="{0D108BD9-81ED-4DB2-BD59-A6C34878D82A}">
                    <a16:rowId xmlns:a16="http://schemas.microsoft.com/office/drawing/2014/main" val="3059055597"/>
                  </a:ext>
                </a:extLst>
              </a:tr>
              <a:tr h="99578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Articulation of Partnership and Meaningful Service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</a:rPr>
                        <a:t>Commits to working with one or more community partner (school(s), non-profit(s), business(es), or an on-campus unit) in a meaningful, reciprocal partnership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</a:rPr>
                        <a:t>The CBL partnership leads to attainable and measureable outcomes that are valued by the community partner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</a:rPr>
                        <a:t>Incorporates student choice and voice related to content or process of the CBL experience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extLst>
                  <a:ext uri="{0D108BD9-81ED-4DB2-BD59-A6C34878D82A}">
                    <a16:rowId xmlns:a16="http://schemas.microsoft.com/office/drawing/2014/main" val="390114711"/>
                  </a:ext>
                </a:extLst>
              </a:tr>
              <a:tr h="99578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Duration and Progress Monitoring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All students are engaged in at least 15 hours of community based learning experience* (direct contact, training/prep, project work, reflection)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On-going communication with the community partner, students, and instructor to keep all parties well informed about activities, progress, and project measures (i.e. assignments, scheduled check-in dates, etc.)  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*Note:  For 1- or 2- credit courses, this expectation would be reduced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33" marR="43633" marT="0" marB="0"/>
                </a:tc>
                <a:extLst>
                  <a:ext uri="{0D108BD9-81ED-4DB2-BD59-A6C34878D82A}">
                    <a16:rowId xmlns:a16="http://schemas.microsoft.com/office/drawing/2014/main" val="198729313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5875" y="2511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609" y="9736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CBL Progress at a Glance</a:t>
            </a:r>
            <a:br>
              <a:rPr lang="en-US" dirty="0" smtClean="0"/>
            </a:br>
            <a:r>
              <a:rPr lang="en-US" dirty="0" smtClean="0"/>
              <a:t>Key=Faculty/Staff Engagement!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2998" y="2169108"/>
            <a:ext cx="5207113" cy="576262"/>
          </a:xfrm>
        </p:spPr>
        <p:txBody>
          <a:bodyPr/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5395" y="2745370"/>
            <a:ext cx="4825158" cy="2840039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ym typeface="Wingdings" panose="05000000000000000000" pitchFamily="2" charset="2"/>
              </a:rPr>
              <a:t>Pockets of CBL activity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mechanisms of support for CBL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unified definitions, SLOs or assessment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sense of student impact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1815" y="2169108"/>
            <a:ext cx="5363169" cy="576262"/>
          </a:xfrm>
        </p:spPr>
        <p:txBody>
          <a:bodyPr/>
          <a:lstStyle/>
          <a:p>
            <a:r>
              <a:rPr lang="en-US" b="1" dirty="0" smtClean="0"/>
              <a:t>2020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1815" y="2745370"/>
            <a:ext cx="5901180" cy="40325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2x/year professional development workshops</a:t>
            </a:r>
          </a:p>
          <a:p>
            <a:r>
              <a:rPr lang="en-US" dirty="0" smtClean="0"/>
              <a:t>2x/year community-campus breakfast</a:t>
            </a:r>
            <a:endParaRPr lang="en-US" dirty="0" smtClean="0"/>
          </a:p>
          <a:p>
            <a:r>
              <a:rPr lang="en-US" dirty="0" smtClean="0"/>
              <a:t>Yearly community agency tour</a:t>
            </a:r>
          </a:p>
          <a:p>
            <a:r>
              <a:rPr lang="en-US" dirty="0" smtClean="0"/>
              <a:t>3 cohorts of CBL Fellows </a:t>
            </a:r>
            <a:endParaRPr lang="en-US" dirty="0" smtClean="0"/>
          </a:p>
          <a:p>
            <a:r>
              <a:rPr lang="en-US" dirty="0" smtClean="0"/>
              <a:t>CBL website, Impact page, newsletter</a:t>
            </a:r>
          </a:p>
          <a:p>
            <a:r>
              <a:rPr lang="en-US" dirty="0" smtClean="0"/>
              <a:t>Campus-wide definitions, SLOs, and rubric</a:t>
            </a:r>
            <a:endParaRPr lang="en-US" dirty="0" smtClean="0"/>
          </a:p>
          <a:p>
            <a:r>
              <a:rPr lang="en-US" dirty="0" smtClean="0"/>
              <a:t>CBL Course designation process- 44 courses designated in the first semester!</a:t>
            </a:r>
          </a:p>
          <a:p>
            <a:r>
              <a:rPr lang="en-US" dirty="0" smtClean="0"/>
              <a:t>Universal pre- and post- CBL survey for students and community partners</a:t>
            </a:r>
          </a:p>
          <a:p>
            <a:r>
              <a:rPr lang="en-US" dirty="0" smtClean="0"/>
              <a:t>Agreement with Honors Program</a:t>
            </a:r>
          </a:p>
          <a:p>
            <a:r>
              <a:rPr lang="en-US" b="1" dirty="0" smtClean="0"/>
              <a:t>Infrastructure created to begin tracking student engagement and impact on student learning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623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609" y="9736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95736" y="2235200"/>
            <a:ext cx="4825157" cy="2943809"/>
          </a:xfrm>
        </p:spPr>
        <p:txBody>
          <a:bodyPr/>
          <a:lstStyle/>
          <a:p>
            <a:pPr algn="ctr"/>
            <a:r>
              <a:rPr lang="en-US" sz="2000" dirty="0"/>
              <a:t>Jodie Parys, Ph.D.</a:t>
            </a:r>
          </a:p>
          <a:p>
            <a:pPr algn="ctr"/>
            <a:r>
              <a:rPr lang="en-US" sz="2000" dirty="0" smtClean="0"/>
              <a:t>Professor of Spanish and </a:t>
            </a:r>
          </a:p>
          <a:p>
            <a:pPr algn="ctr"/>
            <a:r>
              <a:rPr lang="en-US" sz="2000" dirty="0" smtClean="0"/>
              <a:t>Community Based Learning Coordinator</a:t>
            </a:r>
          </a:p>
          <a:p>
            <a:pPr algn="ctr"/>
            <a:r>
              <a:rPr lang="en-US" sz="2000" dirty="0" smtClean="0"/>
              <a:t>University of Wisconsin-Whitewater</a:t>
            </a:r>
          </a:p>
          <a:p>
            <a:pPr algn="ctr"/>
            <a:r>
              <a:rPr lang="en-US" sz="2000" dirty="0" smtClean="0">
                <a:hlinkClick r:id="rId3"/>
              </a:rPr>
              <a:t>parysj@uww.edu</a:t>
            </a:r>
            <a:endParaRPr lang="en-US" sz="2000" dirty="0" smtClean="0"/>
          </a:p>
          <a:p>
            <a:pPr algn="ctr"/>
            <a:r>
              <a:rPr lang="en-US" sz="2000" dirty="0">
                <a:hlinkClick r:id="rId4"/>
              </a:rPr>
              <a:t>https://www.uww.edu/ce/cbl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5395" y="2745370"/>
            <a:ext cx="4825158" cy="28400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19" y="5377451"/>
            <a:ext cx="6820590" cy="143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7" y="3267808"/>
            <a:ext cx="2266950" cy="119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68" y="2235200"/>
            <a:ext cx="3477532" cy="32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52718"/>
          </a:xfrm>
        </p:spPr>
        <p:txBody>
          <a:bodyPr>
            <a:norm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aculty-centric</a:t>
            </a:r>
            <a:r>
              <a:rPr lang="en-US" dirty="0" smtClean="0"/>
              <a:t> </a:t>
            </a:r>
            <a:r>
              <a:rPr lang="en-US" dirty="0"/>
              <a:t>approach to </a:t>
            </a:r>
            <a:r>
              <a:rPr lang="en-US" dirty="0" smtClean="0"/>
              <a:t>CBL </a:t>
            </a:r>
            <a:r>
              <a:rPr lang="en-US" dirty="0" smtClean="0"/>
              <a:t>utilized to </a:t>
            </a:r>
            <a:r>
              <a:rPr lang="en-US" dirty="0" smtClean="0"/>
              <a:t>grow and scale service-learning and community-based research across campus.</a:t>
            </a:r>
          </a:p>
          <a:p>
            <a:pPr lvl="0" fontAlgn="base"/>
            <a:r>
              <a:rPr lang="en-US" dirty="0" smtClean="0"/>
              <a:t>Design and implementation principles utilized to increase </a:t>
            </a:r>
            <a:r>
              <a:rPr lang="en-US" dirty="0"/>
              <a:t>visibility and </a:t>
            </a:r>
            <a:r>
              <a:rPr lang="en-US" dirty="0" smtClean="0"/>
              <a:t>promote the scaling of CBL, including </a:t>
            </a:r>
          </a:p>
          <a:p>
            <a:pPr lvl="1" fontAlgn="base"/>
            <a:r>
              <a:rPr lang="en-US" b="1" dirty="0" smtClean="0"/>
              <a:t>Campus-wide </a:t>
            </a:r>
            <a:r>
              <a:rPr lang="en-US" b="1" dirty="0"/>
              <a:t>definitions </a:t>
            </a:r>
            <a:r>
              <a:rPr lang="en-US" b="1" dirty="0" smtClean="0"/>
              <a:t>of CBL</a:t>
            </a:r>
          </a:p>
          <a:p>
            <a:pPr lvl="1" fontAlgn="base"/>
            <a:r>
              <a:rPr lang="en-US" b="1" dirty="0" smtClean="0"/>
              <a:t>CBL </a:t>
            </a:r>
            <a:r>
              <a:rPr lang="en-US" b="1" dirty="0"/>
              <a:t>student learning </a:t>
            </a:r>
            <a:r>
              <a:rPr lang="en-US" b="1" dirty="0" smtClean="0"/>
              <a:t>outcomes</a:t>
            </a:r>
          </a:p>
          <a:p>
            <a:pPr lvl="1" fontAlgn="base"/>
            <a:r>
              <a:rPr lang="en-US" b="1" dirty="0" smtClean="0"/>
              <a:t>Assessment </a:t>
            </a:r>
            <a:r>
              <a:rPr lang="en-US" b="1" dirty="0" smtClean="0"/>
              <a:t>rubric</a:t>
            </a:r>
          </a:p>
          <a:p>
            <a:pPr lvl="1" fontAlgn="base"/>
            <a:r>
              <a:rPr lang="en-US" b="1" dirty="0" smtClean="0"/>
              <a:t>CBL Course Designation Process</a:t>
            </a:r>
            <a:endParaRPr lang="en-US" b="1" dirty="0"/>
          </a:p>
          <a:p>
            <a:r>
              <a:rPr lang="en-US" b="1" dirty="0" smtClean="0"/>
              <a:t>Maximize </a:t>
            </a:r>
            <a:r>
              <a:rPr lang="en-US" b="1" dirty="0"/>
              <a:t>impact despite minimal </a:t>
            </a:r>
            <a:r>
              <a:rPr lang="en-US" b="1" dirty="0" smtClean="0"/>
              <a:t>resources: </a:t>
            </a:r>
            <a:r>
              <a:rPr lang="en-US" dirty="0" smtClean="0"/>
              <a:t>We have engaged faculty and staff CBL practitioners in every step of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8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995" y="480563"/>
            <a:ext cx="9692640" cy="10379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INTRODUCTION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2244436"/>
            <a:ext cx="11794836" cy="4424219"/>
          </a:xfrm>
        </p:spPr>
        <p:txBody>
          <a:bodyPr>
            <a:noAutofit/>
          </a:bodyPr>
          <a:lstStyle/>
          <a:p>
            <a:pPr lvl="1"/>
            <a:r>
              <a:rPr lang="en-US" b="1" dirty="0" smtClean="0"/>
              <a:t>The University of Wisconsin-Whitewater (UWW) is </a:t>
            </a:r>
            <a:r>
              <a:rPr lang="en-US" b="1" dirty="0"/>
              <a:t>a Carnegie Classified Campus for Community Engagement </a:t>
            </a:r>
            <a:r>
              <a:rPr lang="en-US" b="1" dirty="0" smtClean="0"/>
              <a:t>and a m</a:t>
            </a:r>
            <a:r>
              <a:rPr lang="en-US" b="1" dirty="0" smtClean="0"/>
              <a:t>ember </a:t>
            </a:r>
            <a:r>
              <a:rPr lang="en-US" b="1" dirty="0" smtClean="0"/>
              <a:t>of Wisconsin Campus </a:t>
            </a:r>
            <a:r>
              <a:rPr lang="en-US" b="1" dirty="0" smtClean="0"/>
              <a:t>Compact</a:t>
            </a:r>
            <a:endParaRPr lang="en-US" b="1" dirty="0" smtClean="0"/>
          </a:p>
          <a:p>
            <a:pPr lvl="1"/>
            <a:r>
              <a:rPr lang="en-US" b="1" dirty="0" smtClean="0"/>
              <a:t>Inaugural LEAP Campus and State System </a:t>
            </a:r>
            <a:r>
              <a:rPr lang="en-US" b="1" dirty="0" smtClean="0">
                <a:sym typeface="Wingdings" panose="05000000000000000000" pitchFamily="2" charset="2"/>
              </a:rPr>
              <a:t> Widespread </a:t>
            </a:r>
            <a:r>
              <a:rPr lang="en-US" b="1" dirty="0" smtClean="0"/>
              <a:t>HIPs and LEAP Workshops</a:t>
            </a:r>
          </a:p>
          <a:p>
            <a:pPr lvl="1"/>
            <a:r>
              <a:rPr lang="en-US" b="1" dirty="0" smtClean="0"/>
              <a:t>Civic Engagement is Reflected in Strategic Plan:  </a:t>
            </a:r>
          </a:p>
          <a:p>
            <a:pPr lvl="2"/>
            <a:r>
              <a:rPr lang="en-US" sz="1600" dirty="0" smtClean="0"/>
              <a:t>Goal 1:  Transform Lives and Impact Society</a:t>
            </a:r>
          </a:p>
          <a:p>
            <a:pPr lvl="2"/>
            <a:r>
              <a:rPr lang="en-US" sz="1600" dirty="0" smtClean="0"/>
              <a:t>Goal 5:  Deepen Partnerships and Relationships</a:t>
            </a:r>
          </a:p>
          <a:p>
            <a:pPr lvl="1"/>
            <a:r>
              <a:rPr lang="en-US" b="1" dirty="0" smtClean="0"/>
              <a:t>De-centralized Model for Community Based Learning (CBL)</a:t>
            </a:r>
          </a:p>
          <a:p>
            <a:pPr lvl="2"/>
            <a:r>
              <a:rPr lang="en-US" sz="1600" dirty="0" smtClean="0"/>
              <a:t>25% Faculty CBL Coordinator</a:t>
            </a:r>
          </a:p>
          <a:p>
            <a:pPr lvl="2"/>
            <a:r>
              <a:rPr lang="en-US" sz="1600" dirty="0" smtClean="0"/>
              <a:t>Focus on Faculty Development and Community-University Partnerships</a:t>
            </a:r>
          </a:p>
          <a:p>
            <a:pPr lvl="2"/>
            <a:r>
              <a:rPr lang="en-US" sz="1600" dirty="0" smtClean="0"/>
              <a:t>Develop and Deliver LEARN Center workshops for Faculty/Staff</a:t>
            </a:r>
          </a:p>
          <a:p>
            <a:pPr lvl="2"/>
            <a:r>
              <a:rPr lang="en-US" sz="1600" dirty="0" smtClean="0"/>
              <a:t>Host CBL Breakfasts, Community Agency Tours, Maintain Website/Resources</a:t>
            </a:r>
          </a:p>
          <a:p>
            <a:pPr lvl="1"/>
            <a:r>
              <a:rPr lang="en-US" b="1" dirty="0" smtClean="0"/>
              <a:t>Funding Model:  2015-2017 (</a:t>
            </a:r>
            <a:r>
              <a:rPr lang="en-US" b="1" dirty="0" smtClean="0"/>
              <a:t>Grad Studies &amp; Continuing Education); </a:t>
            </a:r>
            <a:r>
              <a:rPr lang="en-US" b="1" dirty="0" smtClean="0"/>
              <a:t>2017-present (SDES)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2273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878" y="540183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COMMUNITY-BASED </a:t>
            </a:r>
            <a:r>
              <a:rPr lang="en-US" dirty="0" smtClean="0"/>
              <a:t>LEARNING FELLOWS PROGRAM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5" y="2452255"/>
            <a:ext cx="11092872" cy="4405745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Modeled </a:t>
            </a:r>
            <a:r>
              <a:rPr lang="en-US" sz="2200" dirty="0" smtClean="0"/>
              <a:t>after successful Teaching Fellows Program (LEARN Center)</a:t>
            </a:r>
            <a:endParaRPr lang="en-US" sz="2200" dirty="0"/>
          </a:p>
          <a:p>
            <a:r>
              <a:rPr lang="en-US" sz="2200" dirty="0" smtClean="0"/>
              <a:t>Goal:  </a:t>
            </a:r>
            <a:r>
              <a:rPr lang="en-US" sz="2200" dirty="0"/>
              <a:t>Y</a:t>
            </a:r>
            <a:r>
              <a:rPr lang="en-US" sz="2200" dirty="0" smtClean="0"/>
              <a:t>ear-long </a:t>
            </a:r>
            <a:r>
              <a:rPr lang="en-US" sz="2200" dirty="0"/>
              <a:t>faculty development program that provides a structured and collegial environment for a group of </a:t>
            </a:r>
            <a:r>
              <a:rPr lang="en-US" sz="2200" dirty="0" smtClean="0"/>
              <a:t>10-12 </a:t>
            </a:r>
            <a:r>
              <a:rPr lang="en-US" sz="2200" dirty="0"/>
              <a:t>faculty and academic teaching staff from across campus to explore best practices in </a:t>
            </a:r>
            <a:r>
              <a:rPr lang="en-US" sz="2200" dirty="0" smtClean="0"/>
              <a:t>community-based </a:t>
            </a:r>
            <a:r>
              <a:rPr lang="en-US" sz="2200" dirty="0"/>
              <a:t>learning and to undertake a substantial revision of an existing course </a:t>
            </a:r>
            <a:r>
              <a:rPr lang="en-US" sz="2200" dirty="0" smtClean="0"/>
              <a:t>to </a:t>
            </a:r>
            <a:r>
              <a:rPr lang="en-US" sz="2200" dirty="0"/>
              <a:t>develop a new service-learning or </a:t>
            </a:r>
            <a:r>
              <a:rPr lang="en-US" sz="2200" dirty="0" smtClean="0"/>
              <a:t>community-based </a:t>
            </a:r>
            <a:r>
              <a:rPr lang="en-US" sz="2200" dirty="0"/>
              <a:t>research </a:t>
            </a:r>
            <a:r>
              <a:rPr lang="en-US" sz="2200" dirty="0" smtClean="0"/>
              <a:t>component.  </a:t>
            </a:r>
          </a:p>
          <a:p>
            <a:r>
              <a:rPr lang="en-US" sz="2200" dirty="0" smtClean="0"/>
              <a:t>Department Chair support required, with pledge to launch course at completion of program</a:t>
            </a:r>
          </a:p>
          <a:p>
            <a:r>
              <a:rPr lang="en-US" sz="2200" dirty="0" smtClean="0"/>
              <a:t>Intentional recruitment from faculty and academic staff, across all colleges, with goal of assembling a diverse group of </a:t>
            </a:r>
            <a:r>
              <a:rPr lang="en-US" sz="2200" dirty="0" smtClean="0"/>
              <a:t>fellows</a:t>
            </a:r>
          </a:p>
          <a:p>
            <a:r>
              <a:rPr lang="en-US" sz="2200" dirty="0" smtClean="0"/>
              <a:t>Program Objectives:</a:t>
            </a:r>
          </a:p>
          <a:p>
            <a:pPr lvl="1"/>
            <a:r>
              <a:rPr lang="en-US" sz="2000" dirty="0"/>
              <a:t>Explore best practices in community-based learning course design</a:t>
            </a:r>
          </a:p>
          <a:p>
            <a:pPr lvl="1"/>
            <a:r>
              <a:rPr lang="en-US" sz="2000" dirty="0"/>
              <a:t>Complete a course redesign project intended to enhance civic engagement</a:t>
            </a:r>
          </a:p>
          <a:p>
            <a:pPr lvl="1"/>
            <a:r>
              <a:rPr lang="en-US" sz="2000" dirty="0"/>
              <a:t>Make a contribution toward a campus and UW System </a:t>
            </a:r>
            <a:r>
              <a:rPr lang="en-US" sz="2000" dirty="0" smtClean="0"/>
              <a:t>priority</a:t>
            </a:r>
          </a:p>
          <a:p>
            <a:pPr lvl="1"/>
            <a:r>
              <a:rPr lang="en-US" sz="2000" b="1" dirty="0" smtClean="0"/>
              <a:t>Community of Practice Model &gt;&gt;&gt;Future Mentors/Liaisons</a:t>
            </a:r>
            <a:endParaRPr lang="en-US" sz="2000" b="1" dirty="0"/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3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878" y="540183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PROGRAM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652" y="2369128"/>
            <a:ext cx="10317712" cy="4488872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/>
              <a:t>Fall </a:t>
            </a:r>
            <a:r>
              <a:rPr lang="en-US" sz="2000" b="1" dirty="0" smtClean="0"/>
              <a:t>2018:  </a:t>
            </a:r>
            <a:r>
              <a:rPr lang="en-US" sz="2000" dirty="0" smtClean="0"/>
              <a:t>Send invitation to </a:t>
            </a:r>
            <a:r>
              <a:rPr lang="en-US" sz="2000" dirty="0" smtClean="0"/>
              <a:t>all </a:t>
            </a:r>
            <a:r>
              <a:rPr lang="en-US" sz="2000" dirty="0" smtClean="0"/>
              <a:t>faculty/instructional staff</a:t>
            </a:r>
            <a:endParaRPr lang="en-US" sz="2000" dirty="0" smtClean="0"/>
          </a:p>
          <a:p>
            <a:r>
              <a:rPr lang="en-US" sz="2000" b="1" dirty="0"/>
              <a:t>November </a:t>
            </a:r>
            <a:r>
              <a:rPr lang="en-US" sz="2000" b="1" dirty="0" smtClean="0"/>
              <a:t>2018</a:t>
            </a:r>
            <a:r>
              <a:rPr lang="en-US" sz="2000" dirty="0" smtClean="0"/>
              <a:t>:  </a:t>
            </a:r>
            <a:r>
              <a:rPr lang="en-US" sz="2000" dirty="0"/>
              <a:t>Review and select </a:t>
            </a:r>
            <a:r>
              <a:rPr lang="en-US" sz="2000" dirty="0" smtClean="0"/>
              <a:t>applicants (all colleges </a:t>
            </a:r>
            <a:r>
              <a:rPr lang="en-US" sz="2000" dirty="0" smtClean="0"/>
              <a:t>represented)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b="1" i="1" dirty="0" smtClean="0"/>
              <a:t>Program ran during entire </a:t>
            </a:r>
            <a:r>
              <a:rPr lang="en-US" sz="2000" b="1" i="1" dirty="0" smtClean="0"/>
              <a:t>2019 </a:t>
            </a:r>
            <a:r>
              <a:rPr lang="en-US" sz="2000" b="1" i="1" dirty="0" smtClean="0"/>
              <a:t>calendar year</a:t>
            </a:r>
          </a:p>
          <a:p>
            <a:r>
              <a:rPr lang="en-US" sz="2000" b="1" dirty="0" smtClean="0"/>
              <a:t>January </a:t>
            </a:r>
            <a:r>
              <a:rPr lang="en-US" sz="2000" b="1" dirty="0" smtClean="0"/>
              <a:t>2019</a:t>
            </a:r>
            <a:r>
              <a:rPr lang="en-US" sz="2000" dirty="0" smtClean="0"/>
              <a:t>:  </a:t>
            </a:r>
            <a:r>
              <a:rPr lang="en-US" sz="2000" dirty="0"/>
              <a:t>One-day workshop led by </a:t>
            </a:r>
            <a:r>
              <a:rPr lang="en-US" sz="2000" dirty="0" smtClean="0"/>
              <a:t>Executive Director of </a:t>
            </a:r>
            <a:r>
              <a:rPr lang="en-US" sz="2000" dirty="0" err="1" smtClean="0"/>
              <a:t>WiCC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Spring </a:t>
            </a:r>
            <a:r>
              <a:rPr lang="en-US" sz="2000" b="1" dirty="0" smtClean="0"/>
              <a:t>2019</a:t>
            </a:r>
            <a:r>
              <a:rPr lang="en-US" sz="2000" dirty="0" smtClean="0"/>
              <a:t>:  </a:t>
            </a:r>
            <a:r>
              <a:rPr lang="en-US" sz="2000" dirty="0"/>
              <a:t>Biweekly seminars focused on best </a:t>
            </a:r>
            <a:r>
              <a:rPr lang="en-US" sz="2000" dirty="0" smtClean="0"/>
              <a:t>practices in CBL course design</a:t>
            </a:r>
          </a:p>
          <a:p>
            <a:r>
              <a:rPr lang="en-US" sz="2000" b="1" dirty="0" smtClean="0"/>
              <a:t>May </a:t>
            </a:r>
            <a:r>
              <a:rPr lang="en-US" sz="2000" b="1" dirty="0" smtClean="0"/>
              <a:t>2019</a:t>
            </a:r>
            <a:r>
              <a:rPr lang="en-US" sz="2000" dirty="0" smtClean="0"/>
              <a:t>:  </a:t>
            </a:r>
            <a:r>
              <a:rPr lang="en-US" sz="2000" dirty="0"/>
              <a:t>Draft Course Redesign due</a:t>
            </a:r>
          </a:p>
          <a:p>
            <a:r>
              <a:rPr lang="en-US" sz="2000" b="1" dirty="0"/>
              <a:t>June </a:t>
            </a:r>
            <a:r>
              <a:rPr lang="en-US" sz="2000" b="1" dirty="0" smtClean="0"/>
              <a:t>2019</a:t>
            </a:r>
            <a:r>
              <a:rPr lang="en-US" sz="2000" dirty="0" smtClean="0"/>
              <a:t>:  </a:t>
            </a:r>
            <a:r>
              <a:rPr lang="en-US" sz="2000" dirty="0"/>
              <a:t>One-day summit with community </a:t>
            </a:r>
            <a:r>
              <a:rPr lang="en-US" sz="2000" dirty="0" smtClean="0"/>
              <a:t>partners</a:t>
            </a:r>
          </a:p>
          <a:p>
            <a:r>
              <a:rPr lang="en-US" sz="2000" b="1" dirty="0" smtClean="0"/>
              <a:t>Summer </a:t>
            </a:r>
            <a:r>
              <a:rPr lang="en-US" sz="2000" b="1" dirty="0" smtClean="0"/>
              <a:t>2019</a:t>
            </a:r>
            <a:r>
              <a:rPr lang="en-US" sz="2000" dirty="0" smtClean="0"/>
              <a:t>:  </a:t>
            </a:r>
            <a:r>
              <a:rPr lang="en-US" sz="2000" dirty="0"/>
              <a:t>Ongoing work with community </a:t>
            </a:r>
            <a:r>
              <a:rPr lang="en-US" sz="2000" dirty="0" smtClean="0"/>
              <a:t>partners, </a:t>
            </a:r>
            <a:r>
              <a:rPr lang="en-US" sz="2000" dirty="0" smtClean="0"/>
              <a:t>1:1 support</a:t>
            </a:r>
          </a:p>
          <a:p>
            <a:r>
              <a:rPr lang="en-US" sz="2000" b="1" dirty="0"/>
              <a:t>August </a:t>
            </a:r>
            <a:r>
              <a:rPr lang="en-US" sz="2000" b="1" dirty="0" smtClean="0"/>
              <a:t>2019</a:t>
            </a:r>
            <a:r>
              <a:rPr lang="en-US" sz="2000" dirty="0" smtClean="0"/>
              <a:t>:  </a:t>
            </a:r>
            <a:r>
              <a:rPr lang="en-US" sz="2000" dirty="0"/>
              <a:t>Final Course Redesign </a:t>
            </a:r>
            <a:r>
              <a:rPr lang="en-US" sz="2000" dirty="0" smtClean="0"/>
              <a:t>due</a:t>
            </a:r>
          </a:p>
          <a:p>
            <a:r>
              <a:rPr lang="en-US" sz="2000" b="1" dirty="0"/>
              <a:t>Fall </a:t>
            </a:r>
            <a:r>
              <a:rPr lang="en-US" sz="2000" b="1" dirty="0" smtClean="0"/>
              <a:t>2019</a:t>
            </a:r>
            <a:r>
              <a:rPr lang="en-US" sz="2000" dirty="0" smtClean="0"/>
              <a:t>:  </a:t>
            </a:r>
            <a:r>
              <a:rPr lang="en-US" sz="2000" dirty="0"/>
              <a:t>Launch courses; Monthly seminars/community of </a:t>
            </a:r>
            <a:r>
              <a:rPr lang="en-US" sz="2000" dirty="0" smtClean="0"/>
              <a:t>practice.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57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427" y="527245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PROGRAM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873" y="2325252"/>
            <a:ext cx="5555239" cy="3586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endParaRPr lang="en-US" sz="4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399142"/>
            <a:ext cx="5595361" cy="4388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08002"/>
              </p:ext>
            </p:extLst>
          </p:nvPr>
        </p:nvGraphicFramePr>
        <p:xfrm>
          <a:off x="471055" y="1484049"/>
          <a:ext cx="1123141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709">
                  <a:extLst>
                    <a:ext uri="{9D8B030D-6E8A-4147-A177-3AD203B41FA5}">
                      <a16:colId xmlns:a16="http://schemas.microsoft.com/office/drawing/2014/main" val="1851183765"/>
                    </a:ext>
                  </a:extLst>
                </a:gridCol>
                <a:gridCol w="5615709">
                  <a:extLst>
                    <a:ext uri="{9D8B030D-6E8A-4147-A177-3AD203B41FA5}">
                      <a16:colId xmlns:a16="http://schemas.microsoft.com/office/drawing/2014/main" val="1822859087"/>
                    </a:ext>
                  </a:extLst>
                </a:gridCol>
              </a:tblGrid>
              <a:tr h="269965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January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Workshop 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Introduction to program and participants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Explanation of key concepts of </a:t>
                      </a:r>
                      <a:r>
                        <a:rPr lang="en-US" sz="1600" dirty="0" smtClean="0"/>
                        <a:t>community-based </a:t>
                      </a:r>
                      <a:r>
                        <a:rPr lang="en-US" sz="1600" dirty="0" smtClean="0"/>
                        <a:t>learning and relation to civic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Introduction to working with community partners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Partnership with Wisconsin Campus Compact- resources and expertise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Connect to UWW Strategic Plan and LEAP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 3" charset="2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Summer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Workshop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Collaborative work with community partner, co-led by </a:t>
                      </a:r>
                      <a:r>
                        <a:rPr lang="en-US" sz="1600" dirty="0" err="1" smtClean="0"/>
                        <a:t>WiCC</a:t>
                      </a:r>
                      <a:r>
                        <a:rPr lang="en-US" sz="1600" dirty="0" smtClean="0"/>
                        <a:t> and UWW CBL Coordinator.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Step-wise process to address common concerns, considerations, and shared responsibilities.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Following the DEAL Model, each participant created one or more reflection activities to utilize in the CBL course.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Formation of working groups for peer review during summer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773572"/>
                  </a:ext>
                </a:extLst>
              </a:tr>
              <a:tr h="246231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Spring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Seminars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Bi-weekly seminars with discussion of readings on civic engagement and student development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Individual consultation meetings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Sharing best practices, models for course design and assessment, CBL scorecards and e-portfolios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Importance of well-designed reflection activities and discussions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Community partner agency consultation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 3" charset="2"/>
                        <a:buNone/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Fall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Launch redesigned course/discuss progress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Monthly seminars focused on: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Problem solving issues that arise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Facilitating discussion of sensitive topics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E-portfolio use for CBL courses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CBL professional development opportunities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How to Scale and Sustain </a:t>
                      </a:r>
                      <a:r>
                        <a:rPr lang="en-US" sz="1600" dirty="0" smtClean="0"/>
                        <a:t>Community-Based </a:t>
                      </a:r>
                      <a:r>
                        <a:rPr lang="en-US" sz="1600" dirty="0" smtClean="0"/>
                        <a:t>Learning Courses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Measuring Impact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2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99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63" y="9736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DISSEMINATION AND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008" y="2603500"/>
            <a:ext cx="8825659" cy="38989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UWW LEARN Center workshops for Faculty Development</a:t>
            </a:r>
          </a:p>
          <a:p>
            <a:r>
              <a:rPr lang="en-US" sz="2200" dirty="0" smtClean="0"/>
              <a:t>Wisconsin Campus Compact Civic Engagement Institute Panel Presentations</a:t>
            </a:r>
          </a:p>
          <a:p>
            <a:r>
              <a:rPr lang="en-US" sz="2200" dirty="0" smtClean="0"/>
              <a:t>Other conferences (with support from UWW)</a:t>
            </a:r>
          </a:p>
          <a:p>
            <a:r>
              <a:rPr lang="en-US" sz="2200" dirty="0" smtClean="0"/>
              <a:t>Ongoing partnership with community agencies </a:t>
            </a:r>
          </a:p>
          <a:p>
            <a:r>
              <a:rPr lang="en-US" sz="2200" dirty="0" smtClean="0"/>
              <a:t>Peer-reviewed Publications</a:t>
            </a:r>
          </a:p>
          <a:p>
            <a:r>
              <a:rPr lang="en-US" sz="2200" dirty="0" smtClean="0"/>
              <a:t>All courses part of regular yearly </a:t>
            </a:r>
            <a:r>
              <a:rPr lang="en-US" sz="2200" dirty="0" smtClean="0"/>
              <a:t>rotation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Serve as CBL Liaisons</a:t>
            </a:r>
          </a:p>
          <a:p>
            <a:r>
              <a:rPr lang="en-US" sz="2200" b="1" dirty="0" smtClean="0">
                <a:sym typeface="Wingdings" panose="05000000000000000000" pitchFamily="2" charset="2"/>
              </a:rPr>
              <a:t>Participate in campus-wide efforts to scale CBL</a:t>
            </a:r>
            <a:endParaRPr lang="en-US" b="1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5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63" y="9736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SCALING </a:t>
            </a:r>
            <a:br>
              <a:rPr lang="en-US" dirty="0" smtClean="0"/>
            </a:br>
            <a:r>
              <a:rPr lang="en-US" dirty="0" smtClean="0"/>
              <a:t>COMMUNITY-BASED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82" y="2336800"/>
            <a:ext cx="10427854" cy="4165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Association of System Heads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Taking Student Success to Scale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(NASH TS3)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grant (2018)</a:t>
            </a:r>
          </a:p>
          <a:p>
            <a:pPr lvl="1"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Community-based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learning (CBL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and Student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employment (SE) </a:t>
            </a: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CBL faculty and staff practitioners (many CBL Fellows) are instrumental to this work!</a:t>
            </a:r>
          </a:p>
          <a:p>
            <a:pPr lvl="1">
              <a:defRPr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2019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Winterim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Workshop ($)</a:t>
            </a:r>
          </a:p>
          <a:p>
            <a:pPr lvl="2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Created Student Learning Outcomes for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CBL</a:t>
            </a:r>
          </a:p>
          <a:p>
            <a:pPr lvl="1"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Spring 2019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 </a:t>
            </a:r>
          </a:p>
          <a:p>
            <a:pPr lvl="2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Rubric to assess student learning in all CBL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Fall 2019 Workshop: 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course designation rubric for CBL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designation</a:t>
            </a:r>
          </a:p>
          <a:p>
            <a:pPr lvl="1">
              <a:defRPr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CBL Council </a:t>
            </a:r>
          </a:p>
          <a:p>
            <a:pPr lvl="2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Faculty/staff representatives from each College</a:t>
            </a:r>
          </a:p>
          <a:p>
            <a:pPr lvl="2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Evaluate CBL course designation proposals</a:t>
            </a:r>
          </a:p>
          <a:p>
            <a:pPr lvl="2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 CBL work going forward</a:t>
            </a:r>
          </a:p>
          <a:p>
            <a:pPr lvl="2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0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63" y="9736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COMMUNITY-BASED LEARNING</a:t>
            </a:r>
            <a:br>
              <a:rPr lang="en-US" dirty="0" smtClean="0"/>
            </a:b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82" y="2336800"/>
            <a:ext cx="10427854" cy="4165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There are two key components of Community-Based Learning at UWW and they are defined as follows: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1400" dirty="0"/>
          </a:p>
          <a:p>
            <a:r>
              <a:rPr lang="en-US" b="1" dirty="0" smtClean="0"/>
              <a:t>Service </a:t>
            </a:r>
            <a:r>
              <a:rPr lang="en-US" b="1" dirty="0"/>
              <a:t>learning</a:t>
            </a:r>
            <a:r>
              <a:rPr lang="en-US" dirty="0"/>
              <a:t> is a course or competency-based, credit-bearing educational experience in which students: </a:t>
            </a:r>
            <a:endParaRPr lang="en-US" sz="1400" dirty="0"/>
          </a:p>
          <a:p>
            <a:pPr lvl="1"/>
            <a:r>
              <a:rPr lang="en-US" dirty="0" smtClean="0"/>
              <a:t>Participate </a:t>
            </a:r>
            <a:r>
              <a:rPr lang="en-US" dirty="0"/>
              <a:t>in mutually identified service activities that benefit the </a:t>
            </a:r>
            <a:r>
              <a:rPr lang="en-US" dirty="0" smtClean="0"/>
              <a:t>community.</a:t>
            </a:r>
            <a:endParaRPr lang="en-US" sz="1200" dirty="0"/>
          </a:p>
          <a:p>
            <a:pPr lvl="1"/>
            <a:r>
              <a:rPr lang="en-US" dirty="0" smtClean="0"/>
              <a:t>Reflect </a:t>
            </a:r>
            <a:r>
              <a:rPr lang="en-US" dirty="0"/>
              <a:t>on the service activity in such a way as to gain further understanding of course content, a broader appreciation of the discipline, and an enhanced sense of personal values and civic responsibility. </a:t>
            </a:r>
            <a:r>
              <a:rPr lang="en-US" sz="1200" dirty="0" smtClean="0"/>
              <a:t>(</a:t>
            </a:r>
            <a:r>
              <a:rPr lang="en-US" sz="1200" dirty="0" err="1"/>
              <a:t>Bringle</a:t>
            </a:r>
            <a:r>
              <a:rPr lang="en-US" sz="1200" dirty="0"/>
              <a:t> and Clayton, 2012, adapted from </a:t>
            </a:r>
            <a:r>
              <a:rPr lang="en-US" sz="1200" dirty="0" err="1"/>
              <a:t>Bringle</a:t>
            </a:r>
            <a:r>
              <a:rPr lang="en-US" sz="1200" dirty="0"/>
              <a:t> and Hatcher, 1995)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sz="1400" dirty="0"/>
          </a:p>
          <a:p>
            <a:r>
              <a:rPr lang="en-US" b="1" dirty="0" smtClean="0"/>
              <a:t>Community-Based </a:t>
            </a:r>
            <a:r>
              <a:rPr lang="en-US" b="1" dirty="0"/>
              <a:t>Research:  </a:t>
            </a:r>
            <a:r>
              <a:rPr lang="en-US" dirty="0"/>
              <a:t>"Community-Based Research is collaborative inquiry that is dedicated primarily to serving the research or information needs of community organizations. The Community-Based Research community-campus partnership includes representatives of the community organization, students, and faculty. These partners work together to address a community organization’s need to study itself (e.g., to evaluate a program) or to gather information necessary for organizational or program development (e.g., a community needs/assets assessment)." </a:t>
            </a:r>
            <a:r>
              <a:rPr lang="en-US" i="1" dirty="0"/>
              <a:t>(Paul, E. L. (2006).  Community-based research as scientific and civic pedagogy.  Peer Review, 8(1): Retrieved from </a:t>
            </a:r>
            <a:r>
              <a:rPr lang="en-US" i="1" u="sng" dirty="0">
                <a:hlinkClick r:id="rId3"/>
              </a:rPr>
              <a:t>https://www.aacu.org/publications-research/periodicals/community-based-research-scientific-and-civic-pedagogy</a:t>
            </a:r>
            <a:r>
              <a:rPr lang="en-US" i="1" dirty="0"/>
              <a:t>.​)</a:t>
            </a:r>
            <a:endParaRPr lang="en-US" sz="1400" dirty="0"/>
          </a:p>
          <a:p>
            <a:pPr marL="914400" lvl="2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15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3334</TotalTime>
  <Words>1668</Words>
  <Application>Microsoft Office PowerPoint</Application>
  <PresentationFormat>Widescreen</PresentationFormat>
  <Paragraphs>230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The Role of Faculty in Scaling Community-Based Learning to Maximize Student Engagement  </vt:lpstr>
      <vt:lpstr>OVERVIEW</vt:lpstr>
      <vt:lpstr>INTRODUCTION AND BACKGROUND</vt:lpstr>
      <vt:lpstr>COMMUNITY-BASED LEARNING FELLOWS PROGRAM DESIGN</vt:lpstr>
      <vt:lpstr>PROGRAM TIMELINE</vt:lpstr>
      <vt:lpstr>PROGRAM DETAIL</vt:lpstr>
      <vt:lpstr>DISSEMINATION AND SUSTAINABILITY</vt:lpstr>
      <vt:lpstr>SCALING  COMMUNITY-BASED LEARNING</vt:lpstr>
      <vt:lpstr>COMMUNITY-BASED LEARNING Definitions</vt:lpstr>
      <vt:lpstr>COMMUNITY-BASED LEARNING Student Learning Outcomes</vt:lpstr>
      <vt:lpstr>COMMUNITY-BASED LEARNING Rubric</vt:lpstr>
      <vt:lpstr>COMMUNITY-BASED LEARNING Course Designation Process</vt:lpstr>
      <vt:lpstr>CBL Progress at a Glance Key=Faculty/Staff Engagement!</vt:lpstr>
      <vt:lpstr>Questions/Comments?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Based Learning</dc:title>
  <dc:creator>Microsoft Office User</dc:creator>
  <cp:lastModifiedBy>Parys, Jodie</cp:lastModifiedBy>
  <cp:revision>89</cp:revision>
  <cp:lastPrinted>2018-03-08T14:54:33Z</cp:lastPrinted>
  <dcterms:created xsi:type="dcterms:W3CDTF">2017-04-21T01:56:53Z</dcterms:created>
  <dcterms:modified xsi:type="dcterms:W3CDTF">2020-02-18T16:52:24Z</dcterms:modified>
</cp:coreProperties>
</file>