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715B552B-9D97-48AA-B849-C21975D8D36E}">
  <a:tblStyle styleId="{715B552B-9D97-48AA-B849-C21975D8D36E}"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7eaf3299e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eaf3299e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7eca51e993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7eca51e993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are our Content outcomes - these are more familiar to us. Again, crafting these carefully just thinking of what it is in your heart of hearts you want your students to learn.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Note - crafting these and then asking - what are some capacity outcomes that might work well in how I plan to teach these content outcomes - can help generate your capacity outcomes.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7e8144a5ce_0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g7e8144a5ce_0_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Here are the yearning, soaring goals Ashenmiller has for his students. These are his WHYs expressed with passion – we see his values as an educator clearly. We can think of these goals as reflecting his philosophy – his values and beliefs about learning and teaching, his mission and vision.</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But these are not incompatible with creating clear directional outcomes that will help students take the journey he desires so passionately that they enter. Remember, from the student perspective – someone who has not yet found the passion the teacher so clearly feels – what the teacher seems to have as goals might feel daunting, abstract, and hard to relate to. Only someone as passionate about History would “get it”.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And so, as educators, we need to return to seeing  it from the student perspective. Where are the students starting from and what do they need to help them take steps forward into this subject?</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22" name="Google Shape;122;g7e8144a5ce_0_6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7e8144a5ce_0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g7e8144a5ce_0_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This slide shows how it is possible to translate from the teacher’s WHY to HOW to get there - in language from a student’s </a:t>
            </a:r>
            <a:r>
              <a:rPr lang="en"/>
              <a:t>perspective</a:t>
            </a:r>
            <a:r>
              <a:rPr lang="en"/>
              <a:t>. Imagine is a student heard your passionate I want and asked, “so professor, what does that mean I will know how to do?” </a:t>
            </a:r>
            <a:endParaRPr/>
          </a:p>
        </p:txBody>
      </p:sp>
      <p:sp>
        <p:nvSpPr>
          <p:cNvPr id="133" name="Google Shape;133;g7e8144a5ce_0_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7e8144a5ce_0_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g7e8144a5ce_0_1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Here you see the key words highlighted in the “I want” statements - the translation to student-focused outcomes, and examples of the kinds of assignments/activities possible that go beyond the standard midterm and final exams and papers to include multiple modalities (builds information literacy) and plays to student’s use of different ranges of skills.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Outcomes are annotated with the different levels of learning using Bloom’s Fink’s and LEAP outcome frameworks so you can see how these “I wants” range across different levels of learning. </a:t>
            </a:r>
            <a:endParaRPr/>
          </a:p>
          <a:p>
            <a:pPr indent="0" lvl="0" marL="0" rtl="0" algn="l">
              <a:spcBef>
                <a:spcPts val="0"/>
              </a:spcBef>
              <a:spcAft>
                <a:spcPts val="0"/>
              </a:spcAft>
              <a:buNone/>
            </a:pPr>
            <a:r>
              <a:t/>
            </a:r>
            <a:endParaRPr/>
          </a:p>
        </p:txBody>
      </p:sp>
      <p:sp>
        <p:nvSpPr>
          <p:cNvPr id="149" name="Google Shape;149;g7e8144a5ce_0_10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7e8144a5ce_0_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g7e8144a5ce_0_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g7e8144a5ce_0_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7e8144a5ce_0_3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g7e8144a5ce_0_3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78" name="Google Shape;178;g7e8144a5ce_0_3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7e8144a5ce_0_2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g7e8144a5ce_0_2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g7e8144a5ce_0_2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7eca51e993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g7eca51e993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g7eca51e993_0_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7e8144a5ce_0_2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g7e8144a5ce_0_2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g7e8144a5ce_0_2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7e8144a5ce_0_2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g7e8144a5ce_0_2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g7e8144a5ce_0_29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7e8144a5ce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7e8144a5ce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7eca51e99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g7eca51e99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g7eca51e99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7e8144a5ce_0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 name="Google Shape;64;g7e8144a5ce_0_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
              <a:t>As scholars, passionate about the subject area we teach, when we think about teaching, we often have scholarly visions and values that we wish for our students. This quote taken from the article that is linked in the slides helps us connect with our passionate teacher-scholar vision of what it means to learn the subject we teach. </a:t>
            </a:r>
            <a:endParaRPr/>
          </a:p>
        </p:txBody>
      </p:sp>
      <p:sp>
        <p:nvSpPr>
          <p:cNvPr id="65" name="Google Shape;65;g7e8144a5ce_0_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solidFill>
                  <a:srgbClr val="000000"/>
                </a:solidFill>
              </a:rPr>
              <a:t>‹#›</a:t>
            </a:fld>
            <a:endParaRP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7e8144a5ce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7e8144a5ce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some of us, there is a disjunct or break between the passion we feel about our scholarship and the teaching of it and the seemingly technical demands of Student </a:t>
            </a:r>
            <a:r>
              <a:rPr lang="en"/>
              <a:t>Learning</a:t>
            </a:r>
            <a:r>
              <a:rPr lang="en"/>
              <a:t> Outcomes.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we really think about it, SLOs are not meaningless. In fact, from an ethical perspective of including all learners it makes sense to articulate the learning targets as clearly and as specifically as possible. Also, taking teaching-learning processes as a journey, the simple logic of a journey tells us that it is far more engaging and motivating for the students to know their journey destinations clearly before the embark on a journey. So, even putting aside institutional needs to have SLOs for their assessment processes, SLOs are a good teaching tool - it tells students what to aim for, it tells them exactly what they will be learning, and it creates a sense of purpose and direction.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Then .... why do we find building them so onerous? Sometimes, it is because they are given to us and seem to have no connection to our passion for our subject or for teaching. Sometimes it seems to be a meaningless exercise we must do to comply with the powers that be.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7e8144a5ce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7e8144a5ce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 we feel like this?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7e8144a5ce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g7e8144a5ce_0_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g7e8144a5ce_0_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7e8144a5ce_0_2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g7e8144a5ce_0_2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Our goal is to integrate the idea of SLOs with our passion for our subject and our teaching, with meaningfulness to us as well as to our students, and with the idea that we do not just want students to learn our subject matter, but build capacities to flourish no matter what they go on to do.</a:t>
            </a:r>
            <a:endParaRPr sz="1200">
              <a:latin typeface="Calibri"/>
              <a:ea typeface="Calibri"/>
              <a:cs typeface="Calibri"/>
              <a:sym typeface="Calibri"/>
            </a:endParaRPr>
          </a:p>
        </p:txBody>
      </p:sp>
      <p:sp>
        <p:nvSpPr>
          <p:cNvPr id="93" name="Google Shape;93;g7e8144a5ce_0_2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7e8144a5c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7e8144a5c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CONTENT OUTCOMES - outcomes related to or based upon the subject matter that we teach. In terms of the subject matter of a course, what ought the students be able to know and to do by the end of the course. These are the SLOs are we most familiar with writing.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CAPACITY OUTCOMES - outcomes related to the students own development of skills and capacities that enable them to flourish and succeed in their futures. These might be things like Empathy, Learning How to Learn, Curiosity, Imagination, Teamwork Skills, Self-Expression, Discussion Skills etc. These outcomes transcend subject matter so that students will be able to work successfully in careers and their lives in an emerging unpredictable future.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might be aware of some of these that our subject particularly lends itself to developing, but often we do not actually write these explicitly as SLOs. For example, if I am teaching an </a:t>
            </a:r>
            <a:r>
              <a:rPr lang="en"/>
              <a:t>introduction</a:t>
            </a:r>
            <a:r>
              <a:rPr lang="en"/>
              <a:t> to political science course which naturally gets into the role of government and citizens etc, the very teaching of this subject raises the notion of personal social responsibility that I can develop even as I teach the subject matter. But, if I recognize this and make it an explicit outcome with some activities/assignments focused on it (reflection papers for example), even if my students never go on to major in Political Science, they will take this awareness and capacity with them into whatever they do.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7eca51e99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7eca51e99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are the capacity outcomes we came up with in just 2 minutes.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bears doing on your own again taking a little longer to more mindfully develop 2 - 3 capacity outcomes that are congruent to the subject and the approach you take in teaching. For example if your method generally is seminar discussions, you might want to build in a capacity outcome about Listening and Self-Expression ... that by the end of the course, students will be able to listen and respond  to multiple perspectives with empathy. Writing an SLO makes you more explicit about what there is to gain from the process, and also enables you (and your students) to monitor if they are achieving this - through a mid-term and final reflection on this SLO. This builds metacognition of their mastery of this SLO.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Font typeface="Calibri"/>
              <a:buNone/>
              <a:defRPr sz="5200">
                <a:latin typeface="Calibri"/>
                <a:ea typeface="Calibri"/>
                <a:cs typeface="Calibri"/>
                <a:sym typeface="Calibri"/>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Font typeface="Calibri"/>
              <a:buNone/>
              <a:defRPr sz="2800">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Font typeface="Calibri"/>
              <a:buNone/>
              <a:defRPr sz="12000">
                <a:latin typeface="Calibri"/>
                <a:ea typeface="Calibri"/>
                <a:cs typeface="Calibri"/>
                <a:sym typeface="Calibri"/>
              </a:defRPr>
            </a:lvl1pPr>
            <a:lvl2pPr lvl="1" algn="ctr">
              <a:spcBef>
                <a:spcPts val="0"/>
              </a:spcBef>
              <a:spcAft>
                <a:spcPts val="0"/>
              </a:spcAft>
              <a:buSzPts val="12000"/>
              <a:buFont typeface="Calibri"/>
              <a:buNone/>
              <a:defRPr sz="12000">
                <a:latin typeface="Calibri"/>
                <a:ea typeface="Calibri"/>
                <a:cs typeface="Calibri"/>
                <a:sym typeface="Calibri"/>
              </a:defRPr>
            </a:lvl2pPr>
            <a:lvl3pPr lvl="2" algn="ctr">
              <a:spcBef>
                <a:spcPts val="0"/>
              </a:spcBef>
              <a:spcAft>
                <a:spcPts val="0"/>
              </a:spcAft>
              <a:buSzPts val="12000"/>
              <a:buFont typeface="Calibri"/>
              <a:buNone/>
              <a:defRPr sz="12000">
                <a:latin typeface="Calibri"/>
                <a:ea typeface="Calibri"/>
                <a:cs typeface="Calibri"/>
                <a:sym typeface="Calibri"/>
              </a:defRPr>
            </a:lvl3pPr>
            <a:lvl4pPr lvl="3" algn="ctr">
              <a:spcBef>
                <a:spcPts val="0"/>
              </a:spcBef>
              <a:spcAft>
                <a:spcPts val="0"/>
              </a:spcAft>
              <a:buSzPts val="12000"/>
              <a:buFont typeface="Calibri"/>
              <a:buNone/>
              <a:defRPr sz="12000">
                <a:latin typeface="Calibri"/>
                <a:ea typeface="Calibri"/>
                <a:cs typeface="Calibri"/>
                <a:sym typeface="Calibri"/>
              </a:defRPr>
            </a:lvl4pPr>
            <a:lvl5pPr lvl="4" algn="ctr">
              <a:spcBef>
                <a:spcPts val="0"/>
              </a:spcBef>
              <a:spcAft>
                <a:spcPts val="0"/>
              </a:spcAft>
              <a:buSzPts val="12000"/>
              <a:buFont typeface="Calibri"/>
              <a:buNone/>
              <a:defRPr sz="12000">
                <a:latin typeface="Calibri"/>
                <a:ea typeface="Calibri"/>
                <a:cs typeface="Calibri"/>
                <a:sym typeface="Calibri"/>
              </a:defRPr>
            </a:lvl5pPr>
            <a:lvl6pPr lvl="5" algn="ctr">
              <a:spcBef>
                <a:spcPts val="0"/>
              </a:spcBef>
              <a:spcAft>
                <a:spcPts val="0"/>
              </a:spcAft>
              <a:buSzPts val="12000"/>
              <a:buFont typeface="Calibri"/>
              <a:buNone/>
              <a:defRPr sz="12000">
                <a:latin typeface="Calibri"/>
                <a:ea typeface="Calibri"/>
                <a:cs typeface="Calibri"/>
                <a:sym typeface="Calibri"/>
              </a:defRPr>
            </a:lvl6pPr>
            <a:lvl7pPr lvl="6" algn="ctr">
              <a:spcBef>
                <a:spcPts val="0"/>
              </a:spcBef>
              <a:spcAft>
                <a:spcPts val="0"/>
              </a:spcAft>
              <a:buSzPts val="12000"/>
              <a:buFont typeface="Calibri"/>
              <a:buNone/>
              <a:defRPr sz="12000">
                <a:latin typeface="Calibri"/>
                <a:ea typeface="Calibri"/>
                <a:cs typeface="Calibri"/>
                <a:sym typeface="Calibri"/>
              </a:defRPr>
            </a:lvl7pPr>
            <a:lvl8pPr lvl="7" algn="ctr">
              <a:spcBef>
                <a:spcPts val="0"/>
              </a:spcBef>
              <a:spcAft>
                <a:spcPts val="0"/>
              </a:spcAft>
              <a:buSzPts val="12000"/>
              <a:buFont typeface="Calibri"/>
              <a:buNone/>
              <a:defRPr sz="12000">
                <a:latin typeface="Calibri"/>
                <a:ea typeface="Calibri"/>
                <a:cs typeface="Calibri"/>
                <a:sym typeface="Calibri"/>
              </a:defRPr>
            </a:lvl8pPr>
            <a:lvl9pPr lvl="8" algn="ctr">
              <a:spcBef>
                <a:spcPts val="0"/>
              </a:spcBef>
              <a:spcAft>
                <a:spcPts val="0"/>
              </a:spcAft>
              <a:buSzPts val="12000"/>
              <a:buFont typeface="Calibri"/>
              <a:buNone/>
              <a:defRPr sz="12000">
                <a:latin typeface="Calibri"/>
                <a:ea typeface="Calibri"/>
                <a:cs typeface="Calibri"/>
                <a:sym typeface="Calibri"/>
              </a:defRPr>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Font typeface="Calibri"/>
              <a:buChar char="●"/>
              <a:defRPr>
                <a:latin typeface="Calibri"/>
                <a:ea typeface="Calibri"/>
                <a:cs typeface="Calibri"/>
                <a:sym typeface="Calibri"/>
              </a:defRPr>
            </a:lvl1pPr>
            <a:lvl2pPr indent="-317500" lvl="1" marL="914400" algn="ctr">
              <a:spcBef>
                <a:spcPts val="1600"/>
              </a:spcBef>
              <a:spcAft>
                <a:spcPts val="0"/>
              </a:spcAft>
              <a:buSzPts val="1400"/>
              <a:buFont typeface="Calibri"/>
              <a:buChar char="○"/>
              <a:defRPr>
                <a:latin typeface="Calibri"/>
                <a:ea typeface="Calibri"/>
                <a:cs typeface="Calibri"/>
                <a:sym typeface="Calibri"/>
              </a:defRPr>
            </a:lvl2pPr>
            <a:lvl3pPr indent="-317500" lvl="2" marL="1371600" algn="ctr">
              <a:spcBef>
                <a:spcPts val="1600"/>
              </a:spcBef>
              <a:spcAft>
                <a:spcPts val="0"/>
              </a:spcAft>
              <a:buSzPts val="1400"/>
              <a:buFont typeface="Calibri"/>
              <a:buChar char="■"/>
              <a:defRPr>
                <a:latin typeface="Calibri"/>
                <a:ea typeface="Calibri"/>
                <a:cs typeface="Calibri"/>
                <a:sym typeface="Calibri"/>
              </a:defRPr>
            </a:lvl3pPr>
            <a:lvl4pPr indent="-317500" lvl="3" marL="1828800" algn="ctr">
              <a:spcBef>
                <a:spcPts val="1600"/>
              </a:spcBef>
              <a:spcAft>
                <a:spcPts val="0"/>
              </a:spcAft>
              <a:buSzPts val="1400"/>
              <a:buFont typeface="Calibri"/>
              <a:buChar char="●"/>
              <a:defRPr>
                <a:latin typeface="Calibri"/>
                <a:ea typeface="Calibri"/>
                <a:cs typeface="Calibri"/>
                <a:sym typeface="Calibri"/>
              </a:defRPr>
            </a:lvl4pPr>
            <a:lvl5pPr indent="-317500" lvl="4" marL="2286000" algn="ctr">
              <a:spcBef>
                <a:spcPts val="1600"/>
              </a:spcBef>
              <a:spcAft>
                <a:spcPts val="0"/>
              </a:spcAft>
              <a:buSzPts val="1400"/>
              <a:buFont typeface="Calibri"/>
              <a:buChar char="○"/>
              <a:defRPr>
                <a:latin typeface="Calibri"/>
                <a:ea typeface="Calibri"/>
                <a:cs typeface="Calibri"/>
                <a:sym typeface="Calibri"/>
              </a:defRPr>
            </a:lvl5pPr>
            <a:lvl6pPr indent="-317500" lvl="5" marL="2743200" algn="ctr">
              <a:spcBef>
                <a:spcPts val="1600"/>
              </a:spcBef>
              <a:spcAft>
                <a:spcPts val="0"/>
              </a:spcAft>
              <a:buSzPts val="1400"/>
              <a:buFont typeface="Calibri"/>
              <a:buChar char="■"/>
              <a:defRPr>
                <a:latin typeface="Calibri"/>
                <a:ea typeface="Calibri"/>
                <a:cs typeface="Calibri"/>
                <a:sym typeface="Calibri"/>
              </a:defRPr>
            </a:lvl6pPr>
            <a:lvl7pPr indent="-317500" lvl="6" marL="3200400" algn="ctr">
              <a:spcBef>
                <a:spcPts val="1600"/>
              </a:spcBef>
              <a:spcAft>
                <a:spcPts val="0"/>
              </a:spcAft>
              <a:buSzPts val="1400"/>
              <a:buFont typeface="Calibri"/>
              <a:buChar char="●"/>
              <a:defRPr>
                <a:latin typeface="Calibri"/>
                <a:ea typeface="Calibri"/>
                <a:cs typeface="Calibri"/>
                <a:sym typeface="Calibri"/>
              </a:defRPr>
            </a:lvl7pPr>
            <a:lvl8pPr indent="-317500" lvl="7" marL="3657600" algn="ctr">
              <a:spcBef>
                <a:spcPts val="1600"/>
              </a:spcBef>
              <a:spcAft>
                <a:spcPts val="0"/>
              </a:spcAft>
              <a:buSzPts val="1400"/>
              <a:buFont typeface="Calibri"/>
              <a:buChar char="○"/>
              <a:defRPr>
                <a:latin typeface="Calibri"/>
                <a:ea typeface="Calibri"/>
                <a:cs typeface="Calibri"/>
                <a:sym typeface="Calibri"/>
              </a:defRPr>
            </a:lvl8pPr>
            <a:lvl9pPr indent="-317500" lvl="8" marL="4114800" algn="ctr">
              <a:spcBef>
                <a:spcPts val="1600"/>
              </a:spcBef>
              <a:spcAft>
                <a:spcPts val="1600"/>
              </a:spcAft>
              <a:buSzPts val="1400"/>
              <a:buFont typeface="Calibri"/>
              <a:buChar char="■"/>
              <a:defRPr>
                <a:latin typeface="Calibri"/>
                <a:ea typeface="Calibri"/>
                <a:cs typeface="Calibri"/>
                <a:sym typeface="Calibri"/>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atin typeface="Calibri"/>
                <a:ea typeface="Calibri"/>
                <a:cs typeface="Calibri"/>
                <a:sym typeface="Calibri"/>
              </a:defRPr>
            </a:lvl1pPr>
            <a:lvl2pPr lvl="1">
              <a:buNone/>
              <a:defRPr>
                <a:latin typeface="Calibri"/>
                <a:ea typeface="Calibri"/>
                <a:cs typeface="Calibri"/>
                <a:sym typeface="Calibri"/>
              </a:defRPr>
            </a:lvl2pPr>
            <a:lvl3pPr lvl="2">
              <a:buNone/>
              <a:defRPr>
                <a:latin typeface="Calibri"/>
                <a:ea typeface="Calibri"/>
                <a:cs typeface="Calibri"/>
                <a:sym typeface="Calibri"/>
              </a:defRPr>
            </a:lvl3pPr>
            <a:lvl4pPr lvl="3">
              <a:buNone/>
              <a:defRPr>
                <a:latin typeface="Calibri"/>
                <a:ea typeface="Calibri"/>
                <a:cs typeface="Calibri"/>
                <a:sym typeface="Calibri"/>
              </a:defRPr>
            </a:lvl4pPr>
            <a:lvl5pPr lvl="4">
              <a:buNone/>
              <a:defRPr>
                <a:latin typeface="Calibri"/>
                <a:ea typeface="Calibri"/>
                <a:cs typeface="Calibri"/>
                <a:sym typeface="Calibri"/>
              </a:defRPr>
            </a:lvl5pPr>
            <a:lvl6pPr lvl="5">
              <a:buNone/>
              <a:defRPr>
                <a:latin typeface="Calibri"/>
                <a:ea typeface="Calibri"/>
                <a:cs typeface="Calibri"/>
                <a:sym typeface="Calibri"/>
              </a:defRPr>
            </a:lvl6pPr>
            <a:lvl7pPr lvl="6">
              <a:buNone/>
              <a:defRPr>
                <a:latin typeface="Calibri"/>
                <a:ea typeface="Calibri"/>
                <a:cs typeface="Calibri"/>
                <a:sym typeface="Calibri"/>
              </a:defRPr>
            </a:lvl7pPr>
            <a:lvl8pPr lvl="7">
              <a:buNone/>
              <a:defRPr>
                <a:latin typeface="Calibri"/>
                <a:ea typeface="Calibri"/>
                <a:cs typeface="Calibri"/>
                <a:sym typeface="Calibri"/>
              </a:defRPr>
            </a:lvl8pPr>
            <a:lvl9pPr lvl="8">
              <a:buNone/>
              <a:defRPr>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Font typeface="Calibri"/>
              <a:buNone/>
              <a:defRPr>
                <a:latin typeface="Calibri"/>
                <a:ea typeface="Calibri"/>
                <a:cs typeface="Calibri"/>
                <a:sym typeface="Calibri"/>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Font typeface="Calibri"/>
              <a:buChar char="●"/>
              <a:defRPr>
                <a:latin typeface="Calibri"/>
                <a:ea typeface="Calibri"/>
                <a:cs typeface="Calibri"/>
                <a:sym typeface="Calibri"/>
              </a:defRPr>
            </a:lvl1pPr>
            <a:lvl2pPr indent="-317500" lvl="1" marL="914400">
              <a:spcBef>
                <a:spcPts val="1600"/>
              </a:spcBef>
              <a:spcAft>
                <a:spcPts val="0"/>
              </a:spcAft>
              <a:buSzPts val="1400"/>
              <a:buFont typeface="Calibri"/>
              <a:buChar char="○"/>
              <a:defRPr>
                <a:latin typeface="Calibri"/>
                <a:ea typeface="Calibri"/>
                <a:cs typeface="Calibri"/>
                <a:sym typeface="Calibri"/>
              </a:defRPr>
            </a:lvl2pPr>
            <a:lvl3pPr indent="-317500" lvl="2" marL="1371600">
              <a:spcBef>
                <a:spcPts val="1600"/>
              </a:spcBef>
              <a:spcAft>
                <a:spcPts val="0"/>
              </a:spcAft>
              <a:buSzPts val="1400"/>
              <a:buFont typeface="Calibri"/>
              <a:buChar char="■"/>
              <a:defRPr>
                <a:latin typeface="Calibri"/>
                <a:ea typeface="Calibri"/>
                <a:cs typeface="Calibri"/>
                <a:sym typeface="Calibri"/>
              </a:defRPr>
            </a:lvl3pPr>
            <a:lvl4pPr indent="-317500" lvl="3" marL="1828800">
              <a:spcBef>
                <a:spcPts val="1600"/>
              </a:spcBef>
              <a:spcAft>
                <a:spcPts val="0"/>
              </a:spcAft>
              <a:buSzPts val="1400"/>
              <a:buFont typeface="Calibri"/>
              <a:buChar char="●"/>
              <a:defRPr>
                <a:latin typeface="Calibri"/>
                <a:ea typeface="Calibri"/>
                <a:cs typeface="Calibri"/>
                <a:sym typeface="Calibri"/>
              </a:defRPr>
            </a:lvl4pPr>
            <a:lvl5pPr indent="-317500" lvl="4" marL="2286000">
              <a:spcBef>
                <a:spcPts val="1600"/>
              </a:spcBef>
              <a:spcAft>
                <a:spcPts val="0"/>
              </a:spcAft>
              <a:buSzPts val="1400"/>
              <a:buFont typeface="Calibri"/>
              <a:buChar char="○"/>
              <a:defRPr>
                <a:latin typeface="Calibri"/>
                <a:ea typeface="Calibri"/>
                <a:cs typeface="Calibri"/>
                <a:sym typeface="Calibri"/>
              </a:defRPr>
            </a:lvl5pPr>
            <a:lvl6pPr indent="-317500" lvl="5" marL="2743200">
              <a:spcBef>
                <a:spcPts val="1600"/>
              </a:spcBef>
              <a:spcAft>
                <a:spcPts val="0"/>
              </a:spcAft>
              <a:buSzPts val="1400"/>
              <a:buFont typeface="Calibri"/>
              <a:buChar char="■"/>
              <a:defRPr>
                <a:latin typeface="Calibri"/>
                <a:ea typeface="Calibri"/>
                <a:cs typeface="Calibri"/>
                <a:sym typeface="Calibri"/>
              </a:defRPr>
            </a:lvl6pPr>
            <a:lvl7pPr indent="-317500" lvl="6" marL="3200400">
              <a:spcBef>
                <a:spcPts val="1600"/>
              </a:spcBef>
              <a:spcAft>
                <a:spcPts val="0"/>
              </a:spcAft>
              <a:buSzPts val="1400"/>
              <a:buFont typeface="Calibri"/>
              <a:buChar char="●"/>
              <a:defRPr>
                <a:latin typeface="Calibri"/>
                <a:ea typeface="Calibri"/>
                <a:cs typeface="Calibri"/>
                <a:sym typeface="Calibri"/>
              </a:defRPr>
            </a:lvl7pPr>
            <a:lvl8pPr indent="-317500" lvl="7" marL="3657600">
              <a:spcBef>
                <a:spcPts val="1600"/>
              </a:spcBef>
              <a:spcAft>
                <a:spcPts val="0"/>
              </a:spcAft>
              <a:buSzPts val="1400"/>
              <a:buFont typeface="Calibri"/>
              <a:buChar char="○"/>
              <a:defRPr>
                <a:latin typeface="Calibri"/>
                <a:ea typeface="Calibri"/>
                <a:cs typeface="Calibri"/>
                <a:sym typeface="Calibri"/>
              </a:defRPr>
            </a:lvl8pPr>
            <a:lvl9pPr indent="-317500" lvl="8" marL="4114800">
              <a:spcBef>
                <a:spcPts val="1600"/>
              </a:spcBef>
              <a:spcAft>
                <a:spcPts val="1600"/>
              </a:spcAft>
              <a:buSzPts val="1400"/>
              <a:buFont typeface="Calibri"/>
              <a:buChar char="■"/>
              <a:defRPr>
                <a:latin typeface="Calibri"/>
                <a:ea typeface="Calibri"/>
                <a:cs typeface="Calibri"/>
                <a:sym typeface="Calibri"/>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Font typeface="Calibri"/>
              <a:buNone/>
              <a:defRPr>
                <a:latin typeface="Calibri"/>
                <a:ea typeface="Calibri"/>
                <a:cs typeface="Calibri"/>
                <a:sym typeface="Calibri"/>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Font typeface="Calibri"/>
              <a:buChar char="●"/>
              <a:defRPr sz="1400">
                <a:latin typeface="Calibri"/>
                <a:ea typeface="Calibri"/>
                <a:cs typeface="Calibri"/>
                <a:sym typeface="Calibri"/>
              </a:defRPr>
            </a:lvl1pPr>
            <a:lvl2pPr indent="-304800" lvl="1" marL="914400">
              <a:spcBef>
                <a:spcPts val="1600"/>
              </a:spcBef>
              <a:spcAft>
                <a:spcPts val="0"/>
              </a:spcAft>
              <a:buSzPts val="1200"/>
              <a:buFont typeface="Calibri"/>
              <a:buChar char="○"/>
              <a:defRPr sz="1200">
                <a:latin typeface="Calibri"/>
                <a:ea typeface="Calibri"/>
                <a:cs typeface="Calibri"/>
                <a:sym typeface="Calibri"/>
              </a:defRPr>
            </a:lvl2pPr>
            <a:lvl3pPr indent="-304800" lvl="2" marL="1371600">
              <a:spcBef>
                <a:spcPts val="1600"/>
              </a:spcBef>
              <a:spcAft>
                <a:spcPts val="0"/>
              </a:spcAft>
              <a:buSzPts val="1200"/>
              <a:buFont typeface="Calibri"/>
              <a:buChar char="■"/>
              <a:defRPr sz="1200">
                <a:latin typeface="Calibri"/>
                <a:ea typeface="Calibri"/>
                <a:cs typeface="Calibri"/>
                <a:sym typeface="Calibri"/>
              </a:defRPr>
            </a:lvl3pPr>
            <a:lvl4pPr indent="-304800" lvl="3" marL="1828800">
              <a:spcBef>
                <a:spcPts val="1600"/>
              </a:spcBef>
              <a:spcAft>
                <a:spcPts val="0"/>
              </a:spcAft>
              <a:buSzPts val="1200"/>
              <a:buFont typeface="Calibri"/>
              <a:buChar char="●"/>
              <a:defRPr sz="1200">
                <a:latin typeface="Calibri"/>
                <a:ea typeface="Calibri"/>
                <a:cs typeface="Calibri"/>
                <a:sym typeface="Calibri"/>
              </a:defRPr>
            </a:lvl4pPr>
            <a:lvl5pPr indent="-304800" lvl="4" marL="2286000">
              <a:spcBef>
                <a:spcPts val="1600"/>
              </a:spcBef>
              <a:spcAft>
                <a:spcPts val="0"/>
              </a:spcAft>
              <a:buSzPts val="1200"/>
              <a:buFont typeface="Calibri"/>
              <a:buChar char="○"/>
              <a:defRPr sz="1200">
                <a:latin typeface="Calibri"/>
                <a:ea typeface="Calibri"/>
                <a:cs typeface="Calibri"/>
                <a:sym typeface="Calibri"/>
              </a:defRPr>
            </a:lvl5pPr>
            <a:lvl6pPr indent="-304800" lvl="5" marL="2743200">
              <a:spcBef>
                <a:spcPts val="1600"/>
              </a:spcBef>
              <a:spcAft>
                <a:spcPts val="0"/>
              </a:spcAft>
              <a:buSzPts val="1200"/>
              <a:buFont typeface="Calibri"/>
              <a:buChar char="■"/>
              <a:defRPr sz="1200">
                <a:latin typeface="Calibri"/>
                <a:ea typeface="Calibri"/>
                <a:cs typeface="Calibri"/>
                <a:sym typeface="Calibri"/>
              </a:defRPr>
            </a:lvl6pPr>
            <a:lvl7pPr indent="-304800" lvl="6" marL="3200400">
              <a:spcBef>
                <a:spcPts val="1600"/>
              </a:spcBef>
              <a:spcAft>
                <a:spcPts val="0"/>
              </a:spcAft>
              <a:buSzPts val="1200"/>
              <a:buFont typeface="Calibri"/>
              <a:buChar char="●"/>
              <a:defRPr sz="1200">
                <a:latin typeface="Calibri"/>
                <a:ea typeface="Calibri"/>
                <a:cs typeface="Calibri"/>
                <a:sym typeface="Calibri"/>
              </a:defRPr>
            </a:lvl7pPr>
            <a:lvl8pPr indent="-304800" lvl="7" marL="3657600">
              <a:spcBef>
                <a:spcPts val="1600"/>
              </a:spcBef>
              <a:spcAft>
                <a:spcPts val="0"/>
              </a:spcAft>
              <a:buSzPts val="1200"/>
              <a:buFont typeface="Calibri"/>
              <a:buChar char="○"/>
              <a:defRPr sz="1200">
                <a:latin typeface="Calibri"/>
                <a:ea typeface="Calibri"/>
                <a:cs typeface="Calibri"/>
                <a:sym typeface="Calibri"/>
              </a:defRPr>
            </a:lvl8pPr>
            <a:lvl9pPr indent="-304800" lvl="8" marL="4114800">
              <a:spcBef>
                <a:spcPts val="1600"/>
              </a:spcBef>
              <a:spcAft>
                <a:spcPts val="1600"/>
              </a:spcAft>
              <a:buSzPts val="1200"/>
              <a:buFont typeface="Calibri"/>
              <a:buChar char="■"/>
              <a:defRPr sz="1200">
                <a:latin typeface="Calibri"/>
                <a:ea typeface="Calibri"/>
                <a:cs typeface="Calibri"/>
                <a:sym typeface="Calibri"/>
              </a:defRPr>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Font typeface="Calibri"/>
              <a:buChar char="●"/>
              <a:defRPr sz="1400">
                <a:latin typeface="Calibri"/>
                <a:ea typeface="Calibri"/>
                <a:cs typeface="Calibri"/>
                <a:sym typeface="Calibri"/>
              </a:defRPr>
            </a:lvl1pPr>
            <a:lvl2pPr indent="-304800" lvl="1" marL="914400">
              <a:spcBef>
                <a:spcPts val="1600"/>
              </a:spcBef>
              <a:spcAft>
                <a:spcPts val="0"/>
              </a:spcAft>
              <a:buSzPts val="1200"/>
              <a:buFont typeface="Calibri"/>
              <a:buChar char="○"/>
              <a:defRPr sz="1200">
                <a:latin typeface="Calibri"/>
                <a:ea typeface="Calibri"/>
                <a:cs typeface="Calibri"/>
                <a:sym typeface="Calibri"/>
              </a:defRPr>
            </a:lvl2pPr>
            <a:lvl3pPr indent="-304800" lvl="2" marL="1371600">
              <a:spcBef>
                <a:spcPts val="1600"/>
              </a:spcBef>
              <a:spcAft>
                <a:spcPts val="0"/>
              </a:spcAft>
              <a:buSzPts val="1200"/>
              <a:buFont typeface="Calibri"/>
              <a:buChar char="■"/>
              <a:defRPr sz="1200">
                <a:latin typeface="Calibri"/>
                <a:ea typeface="Calibri"/>
                <a:cs typeface="Calibri"/>
                <a:sym typeface="Calibri"/>
              </a:defRPr>
            </a:lvl3pPr>
            <a:lvl4pPr indent="-304800" lvl="3" marL="1828800">
              <a:spcBef>
                <a:spcPts val="1600"/>
              </a:spcBef>
              <a:spcAft>
                <a:spcPts val="0"/>
              </a:spcAft>
              <a:buSzPts val="1200"/>
              <a:buFont typeface="Calibri"/>
              <a:buChar char="●"/>
              <a:defRPr sz="1200">
                <a:latin typeface="Calibri"/>
                <a:ea typeface="Calibri"/>
                <a:cs typeface="Calibri"/>
                <a:sym typeface="Calibri"/>
              </a:defRPr>
            </a:lvl4pPr>
            <a:lvl5pPr indent="-304800" lvl="4" marL="2286000">
              <a:spcBef>
                <a:spcPts val="1600"/>
              </a:spcBef>
              <a:spcAft>
                <a:spcPts val="0"/>
              </a:spcAft>
              <a:buSzPts val="1200"/>
              <a:buFont typeface="Calibri"/>
              <a:buChar char="○"/>
              <a:defRPr sz="1200">
                <a:latin typeface="Calibri"/>
                <a:ea typeface="Calibri"/>
                <a:cs typeface="Calibri"/>
                <a:sym typeface="Calibri"/>
              </a:defRPr>
            </a:lvl5pPr>
            <a:lvl6pPr indent="-304800" lvl="5" marL="2743200">
              <a:spcBef>
                <a:spcPts val="1600"/>
              </a:spcBef>
              <a:spcAft>
                <a:spcPts val="0"/>
              </a:spcAft>
              <a:buSzPts val="1200"/>
              <a:buFont typeface="Calibri"/>
              <a:buChar char="■"/>
              <a:defRPr sz="1200">
                <a:latin typeface="Calibri"/>
                <a:ea typeface="Calibri"/>
                <a:cs typeface="Calibri"/>
                <a:sym typeface="Calibri"/>
              </a:defRPr>
            </a:lvl6pPr>
            <a:lvl7pPr indent="-304800" lvl="6" marL="3200400">
              <a:spcBef>
                <a:spcPts val="1600"/>
              </a:spcBef>
              <a:spcAft>
                <a:spcPts val="0"/>
              </a:spcAft>
              <a:buSzPts val="1200"/>
              <a:buFont typeface="Calibri"/>
              <a:buChar char="●"/>
              <a:defRPr sz="1200">
                <a:latin typeface="Calibri"/>
                <a:ea typeface="Calibri"/>
                <a:cs typeface="Calibri"/>
                <a:sym typeface="Calibri"/>
              </a:defRPr>
            </a:lvl7pPr>
            <a:lvl8pPr indent="-304800" lvl="7" marL="3657600">
              <a:spcBef>
                <a:spcPts val="1600"/>
              </a:spcBef>
              <a:spcAft>
                <a:spcPts val="0"/>
              </a:spcAft>
              <a:buSzPts val="1200"/>
              <a:buFont typeface="Calibri"/>
              <a:buChar char="○"/>
              <a:defRPr sz="1200">
                <a:latin typeface="Calibri"/>
                <a:ea typeface="Calibri"/>
                <a:cs typeface="Calibri"/>
                <a:sym typeface="Calibri"/>
              </a:defRPr>
            </a:lvl8pPr>
            <a:lvl9pPr indent="-304800" lvl="8" marL="4114800">
              <a:spcBef>
                <a:spcPts val="1600"/>
              </a:spcBef>
              <a:spcAft>
                <a:spcPts val="1600"/>
              </a:spcAft>
              <a:buSzPts val="1200"/>
              <a:buFont typeface="Calibri"/>
              <a:buChar char="■"/>
              <a:defRPr sz="1200">
                <a:latin typeface="Calibri"/>
                <a:ea typeface="Calibri"/>
                <a:cs typeface="Calibri"/>
                <a:sym typeface="Calibri"/>
              </a:defRPr>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Font typeface="Calibri"/>
              <a:buNone/>
              <a:defRPr>
                <a:latin typeface="Calibri"/>
                <a:ea typeface="Calibri"/>
                <a:cs typeface="Calibri"/>
                <a:sym typeface="Calibri"/>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Font typeface="Calibri"/>
              <a:buNone/>
              <a:defRPr sz="2400">
                <a:latin typeface="Calibri"/>
                <a:ea typeface="Calibri"/>
                <a:cs typeface="Calibri"/>
                <a:sym typeface="Calibri"/>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Font typeface="Calibri"/>
              <a:buNone/>
              <a:defRPr sz="4800">
                <a:latin typeface="Calibri"/>
                <a:ea typeface="Calibri"/>
                <a:cs typeface="Calibri"/>
                <a:sym typeface="Calibri"/>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Font typeface="Calibri"/>
              <a:buNone/>
              <a:defRPr sz="4200">
                <a:latin typeface="Calibri"/>
                <a:ea typeface="Calibri"/>
                <a:cs typeface="Calibri"/>
                <a:sym typeface="Calibri"/>
              </a:defRPr>
            </a:lvl1pPr>
            <a:lvl2pPr lvl="1" algn="ctr">
              <a:spcBef>
                <a:spcPts val="0"/>
              </a:spcBef>
              <a:spcAft>
                <a:spcPts val="0"/>
              </a:spcAft>
              <a:buSzPts val="4200"/>
              <a:buFont typeface="Calibri"/>
              <a:buNone/>
              <a:defRPr sz="4200">
                <a:latin typeface="Calibri"/>
                <a:ea typeface="Calibri"/>
                <a:cs typeface="Calibri"/>
                <a:sym typeface="Calibri"/>
              </a:defRPr>
            </a:lvl2pPr>
            <a:lvl3pPr lvl="2" algn="ctr">
              <a:spcBef>
                <a:spcPts val="0"/>
              </a:spcBef>
              <a:spcAft>
                <a:spcPts val="0"/>
              </a:spcAft>
              <a:buSzPts val="4200"/>
              <a:buFont typeface="Calibri"/>
              <a:buNone/>
              <a:defRPr sz="4200">
                <a:latin typeface="Calibri"/>
                <a:ea typeface="Calibri"/>
                <a:cs typeface="Calibri"/>
                <a:sym typeface="Calibri"/>
              </a:defRPr>
            </a:lvl3pPr>
            <a:lvl4pPr lvl="3" algn="ctr">
              <a:spcBef>
                <a:spcPts val="0"/>
              </a:spcBef>
              <a:spcAft>
                <a:spcPts val="0"/>
              </a:spcAft>
              <a:buSzPts val="4200"/>
              <a:buFont typeface="Calibri"/>
              <a:buNone/>
              <a:defRPr sz="4200">
                <a:latin typeface="Calibri"/>
                <a:ea typeface="Calibri"/>
                <a:cs typeface="Calibri"/>
                <a:sym typeface="Calibri"/>
              </a:defRPr>
            </a:lvl4pPr>
            <a:lvl5pPr lvl="4" algn="ctr">
              <a:spcBef>
                <a:spcPts val="0"/>
              </a:spcBef>
              <a:spcAft>
                <a:spcPts val="0"/>
              </a:spcAft>
              <a:buSzPts val="4200"/>
              <a:buFont typeface="Calibri"/>
              <a:buNone/>
              <a:defRPr sz="4200">
                <a:latin typeface="Calibri"/>
                <a:ea typeface="Calibri"/>
                <a:cs typeface="Calibri"/>
                <a:sym typeface="Calibri"/>
              </a:defRPr>
            </a:lvl5pPr>
            <a:lvl6pPr lvl="5" algn="ctr">
              <a:spcBef>
                <a:spcPts val="0"/>
              </a:spcBef>
              <a:spcAft>
                <a:spcPts val="0"/>
              </a:spcAft>
              <a:buSzPts val="4200"/>
              <a:buFont typeface="Calibri"/>
              <a:buNone/>
              <a:defRPr sz="4200">
                <a:latin typeface="Calibri"/>
                <a:ea typeface="Calibri"/>
                <a:cs typeface="Calibri"/>
                <a:sym typeface="Calibri"/>
              </a:defRPr>
            </a:lvl6pPr>
            <a:lvl7pPr lvl="6" algn="ctr">
              <a:spcBef>
                <a:spcPts val="0"/>
              </a:spcBef>
              <a:spcAft>
                <a:spcPts val="0"/>
              </a:spcAft>
              <a:buSzPts val="4200"/>
              <a:buFont typeface="Calibri"/>
              <a:buNone/>
              <a:defRPr sz="4200">
                <a:latin typeface="Calibri"/>
                <a:ea typeface="Calibri"/>
                <a:cs typeface="Calibri"/>
                <a:sym typeface="Calibri"/>
              </a:defRPr>
            </a:lvl7pPr>
            <a:lvl8pPr lvl="7" algn="ctr">
              <a:spcBef>
                <a:spcPts val="0"/>
              </a:spcBef>
              <a:spcAft>
                <a:spcPts val="0"/>
              </a:spcAft>
              <a:buSzPts val="4200"/>
              <a:buFont typeface="Calibri"/>
              <a:buNone/>
              <a:defRPr sz="4200">
                <a:latin typeface="Calibri"/>
                <a:ea typeface="Calibri"/>
                <a:cs typeface="Calibri"/>
                <a:sym typeface="Calibri"/>
              </a:defRPr>
            </a:lvl8pPr>
            <a:lvl9pPr lvl="8" algn="ctr">
              <a:spcBef>
                <a:spcPts val="0"/>
              </a:spcBef>
              <a:spcAft>
                <a:spcPts val="0"/>
              </a:spcAft>
              <a:buSzPts val="4200"/>
              <a:buFont typeface="Calibri"/>
              <a:buNone/>
              <a:defRPr sz="4200">
                <a:latin typeface="Calibri"/>
                <a:ea typeface="Calibri"/>
                <a:cs typeface="Calibri"/>
                <a:sym typeface="Calibri"/>
              </a:defRPr>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Calibri"/>
              <a:buNone/>
              <a:defRPr sz="2100">
                <a:latin typeface="Calibri"/>
                <a:ea typeface="Calibri"/>
                <a:cs typeface="Calibri"/>
                <a:sym typeface="Calibri"/>
              </a:defRPr>
            </a:lvl1pPr>
            <a:lvl2pPr lvl="1" algn="ctr">
              <a:lnSpc>
                <a:spcPct val="100000"/>
              </a:lnSpc>
              <a:spcBef>
                <a:spcPts val="0"/>
              </a:spcBef>
              <a:spcAft>
                <a:spcPts val="0"/>
              </a:spcAft>
              <a:buSzPts val="2100"/>
              <a:buFont typeface="Calibri"/>
              <a:buNone/>
              <a:defRPr sz="2100">
                <a:latin typeface="Calibri"/>
                <a:ea typeface="Calibri"/>
                <a:cs typeface="Calibri"/>
                <a:sym typeface="Calibri"/>
              </a:defRPr>
            </a:lvl2pPr>
            <a:lvl3pPr lvl="2" algn="ctr">
              <a:lnSpc>
                <a:spcPct val="100000"/>
              </a:lnSpc>
              <a:spcBef>
                <a:spcPts val="0"/>
              </a:spcBef>
              <a:spcAft>
                <a:spcPts val="0"/>
              </a:spcAft>
              <a:buSzPts val="2100"/>
              <a:buFont typeface="Calibri"/>
              <a:buNone/>
              <a:defRPr sz="2100">
                <a:latin typeface="Calibri"/>
                <a:ea typeface="Calibri"/>
                <a:cs typeface="Calibri"/>
                <a:sym typeface="Calibri"/>
              </a:defRPr>
            </a:lvl3pPr>
            <a:lvl4pPr lvl="3" algn="ctr">
              <a:lnSpc>
                <a:spcPct val="100000"/>
              </a:lnSpc>
              <a:spcBef>
                <a:spcPts val="0"/>
              </a:spcBef>
              <a:spcAft>
                <a:spcPts val="0"/>
              </a:spcAft>
              <a:buSzPts val="2100"/>
              <a:buFont typeface="Calibri"/>
              <a:buNone/>
              <a:defRPr sz="2100">
                <a:latin typeface="Calibri"/>
                <a:ea typeface="Calibri"/>
                <a:cs typeface="Calibri"/>
                <a:sym typeface="Calibri"/>
              </a:defRPr>
            </a:lvl4pPr>
            <a:lvl5pPr lvl="4" algn="ctr">
              <a:lnSpc>
                <a:spcPct val="100000"/>
              </a:lnSpc>
              <a:spcBef>
                <a:spcPts val="0"/>
              </a:spcBef>
              <a:spcAft>
                <a:spcPts val="0"/>
              </a:spcAft>
              <a:buSzPts val="2100"/>
              <a:buFont typeface="Calibri"/>
              <a:buNone/>
              <a:defRPr sz="2100">
                <a:latin typeface="Calibri"/>
                <a:ea typeface="Calibri"/>
                <a:cs typeface="Calibri"/>
                <a:sym typeface="Calibri"/>
              </a:defRPr>
            </a:lvl5pPr>
            <a:lvl6pPr lvl="5" algn="ctr">
              <a:lnSpc>
                <a:spcPct val="100000"/>
              </a:lnSpc>
              <a:spcBef>
                <a:spcPts val="0"/>
              </a:spcBef>
              <a:spcAft>
                <a:spcPts val="0"/>
              </a:spcAft>
              <a:buSzPts val="2100"/>
              <a:buFont typeface="Calibri"/>
              <a:buNone/>
              <a:defRPr sz="2100">
                <a:latin typeface="Calibri"/>
                <a:ea typeface="Calibri"/>
                <a:cs typeface="Calibri"/>
                <a:sym typeface="Calibri"/>
              </a:defRPr>
            </a:lvl6pPr>
            <a:lvl7pPr lvl="6" algn="ctr">
              <a:lnSpc>
                <a:spcPct val="100000"/>
              </a:lnSpc>
              <a:spcBef>
                <a:spcPts val="0"/>
              </a:spcBef>
              <a:spcAft>
                <a:spcPts val="0"/>
              </a:spcAft>
              <a:buSzPts val="2100"/>
              <a:buFont typeface="Calibri"/>
              <a:buNone/>
              <a:defRPr sz="2100">
                <a:latin typeface="Calibri"/>
                <a:ea typeface="Calibri"/>
                <a:cs typeface="Calibri"/>
                <a:sym typeface="Calibri"/>
              </a:defRPr>
            </a:lvl7pPr>
            <a:lvl8pPr lvl="7" algn="ctr">
              <a:lnSpc>
                <a:spcPct val="100000"/>
              </a:lnSpc>
              <a:spcBef>
                <a:spcPts val="0"/>
              </a:spcBef>
              <a:spcAft>
                <a:spcPts val="0"/>
              </a:spcAft>
              <a:buSzPts val="2100"/>
              <a:buFont typeface="Calibri"/>
              <a:buNone/>
              <a:defRPr sz="2100">
                <a:latin typeface="Calibri"/>
                <a:ea typeface="Calibri"/>
                <a:cs typeface="Calibri"/>
                <a:sym typeface="Calibri"/>
              </a:defRPr>
            </a:lvl8pPr>
            <a:lvl9pPr lvl="8" algn="ctr">
              <a:lnSpc>
                <a:spcPct val="100000"/>
              </a:lnSpc>
              <a:spcBef>
                <a:spcPts val="0"/>
              </a:spcBef>
              <a:spcAft>
                <a:spcPts val="0"/>
              </a:spcAft>
              <a:buSzPts val="2100"/>
              <a:buFont typeface="Calibri"/>
              <a:buNone/>
              <a:defRPr sz="2100">
                <a:latin typeface="Calibri"/>
                <a:ea typeface="Calibri"/>
                <a:cs typeface="Calibri"/>
                <a:sym typeface="Calibri"/>
              </a:defRPr>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Font typeface="Calibri"/>
              <a:buChar char="●"/>
              <a:defRPr>
                <a:latin typeface="Calibri"/>
                <a:ea typeface="Calibri"/>
                <a:cs typeface="Calibri"/>
                <a:sym typeface="Calibri"/>
              </a:defRPr>
            </a:lvl1pPr>
            <a:lvl2pPr indent="-317500" lvl="1" marL="914400">
              <a:spcBef>
                <a:spcPts val="1600"/>
              </a:spcBef>
              <a:spcAft>
                <a:spcPts val="0"/>
              </a:spcAft>
              <a:buSzPts val="1400"/>
              <a:buFont typeface="Calibri"/>
              <a:buChar char="○"/>
              <a:defRPr>
                <a:latin typeface="Calibri"/>
                <a:ea typeface="Calibri"/>
                <a:cs typeface="Calibri"/>
                <a:sym typeface="Calibri"/>
              </a:defRPr>
            </a:lvl2pPr>
            <a:lvl3pPr indent="-317500" lvl="2" marL="1371600">
              <a:spcBef>
                <a:spcPts val="1600"/>
              </a:spcBef>
              <a:spcAft>
                <a:spcPts val="0"/>
              </a:spcAft>
              <a:buSzPts val="1400"/>
              <a:buFont typeface="Calibri"/>
              <a:buChar char="■"/>
              <a:defRPr>
                <a:latin typeface="Calibri"/>
                <a:ea typeface="Calibri"/>
                <a:cs typeface="Calibri"/>
                <a:sym typeface="Calibri"/>
              </a:defRPr>
            </a:lvl3pPr>
            <a:lvl4pPr indent="-317500" lvl="3" marL="1828800">
              <a:spcBef>
                <a:spcPts val="1600"/>
              </a:spcBef>
              <a:spcAft>
                <a:spcPts val="0"/>
              </a:spcAft>
              <a:buSzPts val="1400"/>
              <a:buFont typeface="Calibri"/>
              <a:buChar char="●"/>
              <a:defRPr>
                <a:latin typeface="Calibri"/>
                <a:ea typeface="Calibri"/>
                <a:cs typeface="Calibri"/>
                <a:sym typeface="Calibri"/>
              </a:defRPr>
            </a:lvl4pPr>
            <a:lvl5pPr indent="-317500" lvl="4" marL="2286000">
              <a:spcBef>
                <a:spcPts val="1600"/>
              </a:spcBef>
              <a:spcAft>
                <a:spcPts val="0"/>
              </a:spcAft>
              <a:buSzPts val="1400"/>
              <a:buFont typeface="Calibri"/>
              <a:buChar char="○"/>
              <a:defRPr>
                <a:latin typeface="Calibri"/>
                <a:ea typeface="Calibri"/>
                <a:cs typeface="Calibri"/>
                <a:sym typeface="Calibri"/>
              </a:defRPr>
            </a:lvl5pPr>
            <a:lvl6pPr indent="-317500" lvl="5" marL="2743200">
              <a:spcBef>
                <a:spcPts val="1600"/>
              </a:spcBef>
              <a:spcAft>
                <a:spcPts val="0"/>
              </a:spcAft>
              <a:buSzPts val="1400"/>
              <a:buFont typeface="Calibri"/>
              <a:buChar char="■"/>
              <a:defRPr>
                <a:latin typeface="Calibri"/>
                <a:ea typeface="Calibri"/>
                <a:cs typeface="Calibri"/>
                <a:sym typeface="Calibri"/>
              </a:defRPr>
            </a:lvl6pPr>
            <a:lvl7pPr indent="-317500" lvl="6" marL="3200400">
              <a:spcBef>
                <a:spcPts val="1600"/>
              </a:spcBef>
              <a:spcAft>
                <a:spcPts val="0"/>
              </a:spcAft>
              <a:buSzPts val="1400"/>
              <a:buFont typeface="Calibri"/>
              <a:buChar char="●"/>
              <a:defRPr>
                <a:latin typeface="Calibri"/>
                <a:ea typeface="Calibri"/>
                <a:cs typeface="Calibri"/>
                <a:sym typeface="Calibri"/>
              </a:defRPr>
            </a:lvl7pPr>
            <a:lvl8pPr indent="-317500" lvl="7" marL="3657600">
              <a:spcBef>
                <a:spcPts val="1600"/>
              </a:spcBef>
              <a:spcAft>
                <a:spcPts val="0"/>
              </a:spcAft>
              <a:buSzPts val="1400"/>
              <a:buFont typeface="Calibri"/>
              <a:buChar char="○"/>
              <a:defRPr>
                <a:latin typeface="Calibri"/>
                <a:ea typeface="Calibri"/>
                <a:cs typeface="Calibri"/>
                <a:sym typeface="Calibri"/>
              </a:defRPr>
            </a:lvl8pPr>
            <a:lvl9pPr indent="-317500" lvl="8" marL="4114800">
              <a:spcBef>
                <a:spcPts val="1600"/>
              </a:spcBef>
              <a:spcAft>
                <a:spcPts val="1600"/>
              </a:spcAft>
              <a:buSzPts val="1400"/>
              <a:buFont typeface="Calibri"/>
              <a:buChar char="■"/>
              <a:defRPr>
                <a:latin typeface="Calibri"/>
                <a:ea typeface="Calibri"/>
                <a:cs typeface="Calibri"/>
                <a:sym typeface="Calibri"/>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atin typeface="Calibri"/>
                <a:ea typeface="Calibri"/>
                <a:cs typeface="Calibri"/>
                <a:sym typeface="Calibri"/>
              </a:defRPr>
            </a:lvl1pPr>
            <a:lvl2pPr lvl="1">
              <a:buNone/>
              <a:defRPr>
                <a:latin typeface="Calibri"/>
                <a:ea typeface="Calibri"/>
                <a:cs typeface="Calibri"/>
                <a:sym typeface="Calibri"/>
              </a:defRPr>
            </a:lvl2pPr>
            <a:lvl3pPr lvl="2">
              <a:buNone/>
              <a:defRPr>
                <a:latin typeface="Calibri"/>
                <a:ea typeface="Calibri"/>
                <a:cs typeface="Calibri"/>
                <a:sym typeface="Calibri"/>
              </a:defRPr>
            </a:lvl3pPr>
            <a:lvl4pPr lvl="3">
              <a:buNone/>
              <a:defRPr>
                <a:latin typeface="Calibri"/>
                <a:ea typeface="Calibri"/>
                <a:cs typeface="Calibri"/>
                <a:sym typeface="Calibri"/>
              </a:defRPr>
            </a:lvl4pPr>
            <a:lvl5pPr lvl="4">
              <a:buNone/>
              <a:defRPr>
                <a:latin typeface="Calibri"/>
                <a:ea typeface="Calibri"/>
                <a:cs typeface="Calibri"/>
                <a:sym typeface="Calibri"/>
              </a:defRPr>
            </a:lvl5pPr>
            <a:lvl6pPr lvl="5">
              <a:buNone/>
              <a:defRPr>
                <a:latin typeface="Calibri"/>
                <a:ea typeface="Calibri"/>
                <a:cs typeface="Calibri"/>
                <a:sym typeface="Calibri"/>
              </a:defRPr>
            </a:lvl6pPr>
            <a:lvl7pPr lvl="6">
              <a:buNone/>
              <a:defRPr>
                <a:latin typeface="Calibri"/>
                <a:ea typeface="Calibri"/>
                <a:cs typeface="Calibri"/>
                <a:sym typeface="Calibri"/>
              </a:defRPr>
            </a:lvl7pPr>
            <a:lvl8pPr lvl="7">
              <a:buNone/>
              <a:defRPr>
                <a:latin typeface="Calibri"/>
                <a:ea typeface="Calibri"/>
                <a:cs typeface="Calibri"/>
                <a:sym typeface="Calibri"/>
              </a:defRPr>
            </a:lvl8pPr>
            <a:lvl9pPr lvl="8">
              <a:buNone/>
              <a:defRPr>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Calibri"/>
              <a:buNone/>
              <a:defRPr>
                <a:latin typeface="Calibri"/>
                <a:ea typeface="Calibri"/>
                <a:cs typeface="Calibri"/>
                <a:sym typeface="Calibri"/>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www.historians.org/publications-and-directories/perspectives-on-history/january-2015/slo-curve-bal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image" Target="../media/image5.jpg"/><Relationship Id="rId5"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0" y="225450"/>
            <a:ext cx="9144000" cy="1599600"/>
          </a:xfrm>
          <a:prstGeom prst="rect">
            <a:avLst/>
          </a:prstGeom>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3400">
                <a:solidFill>
                  <a:srgbClr val="192834"/>
                </a:solidFill>
              </a:rPr>
              <a:t>Creative Student Learning Outcomes</a:t>
            </a:r>
            <a:br>
              <a:rPr b="1" lang="en" sz="3400">
                <a:solidFill>
                  <a:srgbClr val="192834"/>
                </a:solidFill>
              </a:rPr>
            </a:br>
            <a:r>
              <a:rPr i="1" lang="en" sz="2600">
                <a:solidFill>
                  <a:srgbClr val="192834"/>
                </a:solidFill>
                <a:latin typeface="Calibri"/>
                <a:ea typeface="Calibri"/>
                <a:cs typeface="Calibri"/>
                <a:sym typeface="Calibri"/>
              </a:rPr>
              <a:t>Integrating </a:t>
            </a:r>
            <a:r>
              <a:rPr i="1" lang="en" sz="2600">
                <a:solidFill>
                  <a:srgbClr val="192834"/>
                </a:solidFill>
              </a:rPr>
              <a:t>A</a:t>
            </a:r>
            <a:r>
              <a:rPr i="1" lang="en" sz="2600">
                <a:solidFill>
                  <a:srgbClr val="192834"/>
                </a:solidFill>
                <a:latin typeface="Calibri"/>
                <a:ea typeface="Calibri"/>
                <a:cs typeface="Calibri"/>
                <a:sym typeface="Calibri"/>
              </a:rPr>
              <a:t>cademic </a:t>
            </a:r>
            <a:r>
              <a:rPr i="1" lang="en" sz="2600">
                <a:solidFill>
                  <a:srgbClr val="192834"/>
                </a:solidFill>
              </a:rPr>
              <a:t>I</a:t>
            </a:r>
            <a:r>
              <a:rPr i="1" lang="en" sz="2600">
                <a:solidFill>
                  <a:srgbClr val="192834"/>
                </a:solidFill>
                <a:latin typeface="Calibri"/>
                <a:ea typeface="Calibri"/>
                <a:cs typeface="Calibri"/>
                <a:sym typeface="Calibri"/>
              </a:rPr>
              <a:t>dentity and </a:t>
            </a:r>
            <a:r>
              <a:rPr i="1" lang="en" sz="2600">
                <a:solidFill>
                  <a:srgbClr val="192834"/>
                </a:solidFill>
              </a:rPr>
              <a:t>T</a:t>
            </a:r>
            <a:r>
              <a:rPr i="1" lang="en" sz="2600">
                <a:solidFill>
                  <a:srgbClr val="192834"/>
                </a:solidFill>
                <a:latin typeface="Calibri"/>
                <a:ea typeface="Calibri"/>
                <a:cs typeface="Calibri"/>
                <a:sym typeface="Calibri"/>
              </a:rPr>
              <a:t>eaching </a:t>
            </a:r>
            <a:r>
              <a:rPr i="1" lang="en" sz="2600">
                <a:solidFill>
                  <a:srgbClr val="192834"/>
                </a:solidFill>
              </a:rPr>
              <a:t>P</a:t>
            </a:r>
            <a:r>
              <a:rPr i="1" lang="en" sz="2600">
                <a:solidFill>
                  <a:srgbClr val="192834"/>
                </a:solidFill>
                <a:latin typeface="Calibri"/>
                <a:ea typeface="Calibri"/>
                <a:cs typeface="Calibri"/>
                <a:sym typeface="Calibri"/>
              </a:rPr>
              <a:t>ractice.</a:t>
            </a:r>
            <a:endParaRPr i="1" sz="2600">
              <a:solidFill>
                <a:srgbClr val="192834"/>
              </a:solidFill>
              <a:latin typeface="Calibri"/>
              <a:ea typeface="Calibri"/>
              <a:cs typeface="Calibri"/>
              <a:sym typeface="Calibri"/>
            </a:endParaRPr>
          </a:p>
          <a:p>
            <a:pPr indent="0" lvl="0" marL="0" rtl="0" algn="ctr">
              <a:spcBef>
                <a:spcPts val="0"/>
              </a:spcBef>
              <a:spcAft>
                <a:spcPts val="0"/>
              </a:spcAft>
              <a:buNone/>
            </a:pPr>
            <a:r>
              <a:t/>
            </a:r>
            <a:endParaRPr sz="3000">
              <a:latin typeface="Calibri"/>
              <a:ea typeface="Calibri"/>
              <a:cs typeface="Calibri"/>
              <a:sym typeface="Calibri"/>
            </a:endParaRPr>
          </a:p>
        </p:txBody>
      </p:sp>
      <p:pic>
        <p:nvPicPr>
          <p:cNvPr id="55" name="Google Shape;55;p13"/>
          <p:cNvPicPr preferRelativeResize="0"/>
          <p:nvPr/>
        </p:nvPicPr>
        <p:blipFill rotWithShape="1">
          <a:blip r:embed="rId3">
            <a:alphaModFix/>
          </a:blip>
          <a:srcRect b="0" l="0" r="0" t="34908"/>
          <a:stretch/>
        </p:blipFill>
        <p:spPr>
          <a:xfrm>
            <a:off x="0" y="2874300"/>
            <a:ext cx="9144000" cy="2269200"/>
          </a:xfrm>
          <a:prstGeom prst="rect">
            <a:avLst/>
          </a:prstGeom>
          <a:noFill/>
          <a:ln>
            <a:noFill/>
          </a:ln>
        </p:spPr>
      </p:pic>
      <p:sp>
        <p:nvSpPr>
          <p:cNvPr id="56" name="Google Shape;56;p13"/>
          <p:cNvSpPr txBox="1"/>
          <p:nvPr>
            <p:ph idx="1" type="subTitle"/>
          </p:nvPr>
        </p:nvSpPr>
        <p:spPr>
          <a:xfrm>
            <a:off x="20850" y="1692675"/>
            <a:ext cx="9102300" cy="773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000000"/>
                </a:solidFill>
              </a:rPr>
              <a:t>Shamini Dias PhD</a:t>
            </a:r>
            <a:endParaRPr b="1" sz="2400">
              <a:solidFill>
                <a:srgbClr val="000000"/>
              </a:solidFill>
            </a:endParaRPr>
          </a:p>
          <a:p>
            <a:pPr indent="0" lvl="0" marL="0" rtl="0" algn="ctr">
              <a:spcBef>
                <a:spcPts val="0"/>
              </a:spcBef>
              <a:spcAft>
                <a:spcPts val="0"/>
              </a:spcAft>
              <a:buNone/>
            </a:pPr>
            <a:r>
              <a:rPr i="1" lang="en" sz="1800">
                <a:solidFill>
                  <a:srgbClr val="000000"/>
                </a:solidFill>
              </a:rPr>
              <a:t>Claremont Graduate University • Lilly Conference 2020 San Diego</a:t>
            </a:r>
            <a:endParaRPr i="1" sz="18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pic>
        <p:nvPicPr>
          <p:cNvPr id="116" name="Google Shape;116;p22"/>
          <p:cNvPicPr preferRelativeResize="0"/>
          <p:nvPr/>
        </p:nvPicPr>
        <p:blipFill rotWithShape="1">
          <a:blip r:embed="rId3">
            <a:alphaModFix/>
          </a:blip>
          <a:srcRect b="28010" l="10746" r="6969" t="23010"/>
          <a:stretch/>
        </p:blipFill>
        <p:spPr>
          <a:xfrm>
            <a:off x="202325" y="309475"/>
            <a:ext cx="3623826" cy="2875854"/>
          </a:xfrm>
          <a:prstGeom prst="rect">
            <a:avLst/>
          </a:prstGeom>
          <a:noFill/>
          <a:ln>
            <a:noFill/>
          </a:ln>
        </p:spPr>
      </p:pic>
      <p:pic>
        <p:nvPicPr>
          <p:cNvPr id="117" name="Google Shape;117;p22"/>
          <p:cNvPicPr preferRelativeResize="0"/>
          <p:nvPr/>
        </p:nvPicPr>
        <p:blipFill rotWithShape="1">
          <a:blip r:embed="rId4">
            <a:alphaModFix/>
          </a:blip>
          <a:srcRect b="39161" l="4591" r="3757" t="14668"/>
          <a:stretch/>
        </p:blipFill>
        <p:spPr>
          <a:xfrm>
            <a:off x="4357500" y="181950"/>
            <a:ext cx="3668989" cy="2464197"/>
          </a:xfrm>
          <a:prstGeom prst="rect">
            <a:avLst/>
          </a:prstGeom>
          <a:noFill/>
          <a:ln>
            <a:noFill/>
          </a:ln>
        </p:spPr>
      </p:pic>
      <p:pic>
        <p:nvPicPr>
          <p:cNvPr id="118" name="Google Shape;118;p22"/>
          <p:cNvPicPr preferRelativeResize="0"/>
          <p:nvPr/>
        </p:nvPicPr>
        <p:blipFill rotWithShape="1">
          <a:blip r:embed="rId5">
            <a:alphaModFix/>
          </a:blip>
          <a:srcRect b="30214" l="0" r="0" t="18626"/>
          <a:stretch/>
        </p:blipFill>
        <p:spPr>
          <a:xfrm>
            <a:off x="2182625" y="2731150"/>
            <a:ext cx="3318409" cy="2263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3"/>
          <p:cNvSpPr txBox="1"/>
          <p:nvPr/>
        </p:nvSpPr>
        <p:spPr>
          <a:xfrm>
            <a:off x="50" y="83003"/>
            <a:ext cx="9144000" cy="31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2100">
                <a:latin typeface="Calibri"/>
                <a:ea typeface="Calibri"/>
                <a:cs typeface="Calibri"/>
                <a:sym typeface="Calibri"/>
              </a:rPr>
              <a:t>Passionate Wishes for Student Learning … Ashenmiller’s WHY</a:t>
            </a:r>
            <a:endParaRPr/>
          </a:p>
        </p:txBody>
      </p:sp>
      <p:sp>
        <p:nvSpPr>
          <p:cNvPr id="125" name="Google Shape;125;p23"/>
          <p:cNvSpPr txBox="1"/>
          <p:nvPr/>
        </p:nvSpPr>
        <p:spPr>
          <a:xfrm>
            <a:off x="1939399" y="471825"/>
            <a:ext cx="61446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800" u="sng">
                <a:solidFill>
                  <a:srgbClr val="000000"/>
                </a:solidFill>
                <a:latin typeface="Calibri"/>
                <a:ea typeface="Calibri"/>
                <a:cs typeface="Calibri"/>
                <a:sym typeface="Calibri"/>
              </a:rPr>
              <a:t>MY</a:t>
            </a:r>
            <a:r>
              <a:rPr b="1" lang="en" sz="1800">
                <a:solidFill>
                  <a:srgbClr val="000000"/>
                </a:solidFill>
                <a:latin typeface="Calibri"/>
                <a:ea typeface="Calibri"/>
                <a:cs typeface="Calibri"/>
                <a:sym typeface="Calibri"/>
              </a:rPr>
              <a:t> Goals ……. 					</a:t>
            </a:r>
            <a:endParaRPr/>
          </a:p>
        </p:txBody>
      </p:sp>
      <p:sp>
        <p:nvSpPr>
          <p:cNvPr id="126" name="Google Shape;126;p23"/>
          <p:cNvSpPr txBox="1"/>
          <p:nvPr/>
        </p:nvSpPr>
        <p:spPr>
          <a:xfrm>
            <a:off x="239075" y="792800"/>
            <a:ext cx="4277100" cy="1105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chemeClr val="dk1"/>
                </a:solidFill>
                <a:latin typeface="Calibri"/>
                <a:ea typeface="Calibri"/>
                <a:cs typeface="Calibri"/>
                <a:sym typeface="Calibri"/>
              </a:rPr>
              <a:t>I want my students to stumble out of the classroom in a daze, wobbling at the knees, because all of a sudden the world looks unfamiliar and strange.</a:t>
            </a:r>
            <a:endParaRPr sz="1600">
              <a:latin typeface="Calibri"/>
              <a:ea typeface="Calibri"/>
              <a:cs typeface="Calibri"/>
              <a:sym typeface="Calibri"/>
            </a:endParaRPr>
          </a:p>
        </p:txBody>
      </p:sp>
      <p:sp>
        <p:nvSpPr>
          <p:cNvPr id="127" name="Google Shape;127;p23"/>
          <p:cNvSpPr txBox="1"/>
          <p:nvPr/>
        </p:nvSpPr>
        <p:spPr>
          <a:xfrm>
            <a:off x="239075" y="2015050"/>
            <a:ext cx="4412400" cy="865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chemeClr val="dk1"/>
                </a:solidFill>
                <a:latin typeface="Calibri"/>
                <a:ea typeface="Calibri"/>
                <a:cs typeface="Calibri"/>
                <a:sym typeface="Calibri"/>
              </a:rPr>
              <a:t>I want them to wonder why they always heard so much about Rosa Parks, but next to nothing about Ida B. Wells and Homer Plessy.</a:t>
            </a:r>
            <a:endParaRPr sz="1600">
              <a:latin typeface="Calibri"/>
              <a:ea typeface="Calibri"/>
              <a:cs typeface="Calibri"/>
              <a:sym typeface="Calibri"/>
            </a:endParaRPr>
          </a:p>
        </p:txBody>
      </p:sp>
      <p:sp>
        <p:nvSpPr>
          <p:cNvPr id="128" name="Google Shape;128;p23"/>
          <p:cNvSpPr txBox="1"/>
          <p:nvPr/>
        </p:nvSpPr>
        <p:spPr>
          <a:xfrm>
            <a:off x="239075" y="2997299"/>
            <a:ext cx="4277100" cy="36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chemeClr val="dk1"/>
                </a:solidFill>
                <a:latin typeface="Calibri"/>
                <a:ea typeface="Calibri"/>
                <a:cs typeface="Calibri"/>
                <a:sym typeface="Calibri"/>
              </a:rPr>
              <a:t>I want them always to look for the date.</a:t>
            </a:r>
            <a:endParaRPr sz="1600">
              <a:latin typeface="Calibri"/>
              <a:ea typeface="Calibri"/>
              <a:cs typeface="Calibri"/>
              <a:sym typeface="Calibri"/>
            </a:endParaRPr>
          </a:p>
        </p:txBody>
      </p:sp>
      <p:sp>
        <p:nvSpPr>
          <p:cNvPr id="129" name="Google Shape;129;p23"/>
          <p:cNvSpPr txBox="1"/>
          <p:nvPr/>
        </p:nvSpPr>
        <p:spPr>
          <a:xfrm>
            <a:off x="239075" y="3474349"/>
            <a:ext cx="4623000" cy="1592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chemeClr val="dk1"/>
                </a:solidFill>
                <a:latin typeface="Calibri"/>
                <a:ea typeface="Calibri"/>
                <a:cs typeface="Calibri"/>
                <a:sym typeface="Calibri"/>
              </a:rPr>
              <a:t>I want them to sense the depths of history—the feeling that we are just floating on the surface of a dark, mysterious ocean. All that we know about the shipwrecks on the ocean floor are the deductions we can make from pieces of flotsam and the reports of deep-sea divers.</a:t>
            </a:r>
            <a:endParaRPr sz="16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4"/>
          <p:cNvSpPr txBox="1"/>
          <p:nvPr/>
        </p:nvSpPr>
        <p:spPr>
          <a:xfrm>
            <a:off x="1301775" y="592100"/>
            <a:ext cx="66456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800" u="sng">
                <a:solidFill>
                  <a:srgbClr val="000000"/>
                </a:solidFill>
                <a:latin typeface="Calibri"/>
                <a:ea typeface="Calibri"/>
                <a:cs typeface="Calibri"/>
                <a:sym typeface="Calibri"/>
              </a:rPr>
              <a:t>MY</a:t>
            </a:r>
            <a:r>
              <a:rPr b="1" lang="en" sz="1800">
                <a:solidFill>
                  <a:srgbClr val="000000"/>
                </a:solidFill>
                <a:latin typeface="Calibri"/>
                <a:ea typeface="Calibri"/>
                <a:cs typeface="Calibri"/>
                <a:sym typeface="Calibri"/>
              </a:rPr>
              <a:t> Goals ……. 					</a:t>
            </a:r>
            <a:r>
              <a:rPr b="1" lang="en" sz="1800" u="sng">
                <a:solidFill>
                  <a:srgbClr val="000000"/>
                </a:solidFill>
                <a:latin typeface="Calibri"/>
                <a:ea typeface="Calibri"/>
                <a:cs typeface="Calibri"/>
                <a:sym typeface="Calibri"/>
              </a:rPr>
              <a:t>THEIR</a:t>
            </a:r>
            <a:r>
              <a:rPr b="1" lang="en" sz="1800">
                <a:solidFill>
                  <a:srgbClr val="000000"/>
                </a:solidFill>
                <a:latin typeface="Calibri"/>
                <a:ea typeface="Calibri"/>
                <a:cs typeface="Calibri"/>
                <a:sym typeface="Calibri"/>
              </a:rPr>
              <a:t> Learning</a:t>
            </a:r>
            <a:endParaRPr/>
          </a:p>
        </p:txBody>
      </p:sp>
      <p:sp>
        <p:nvSpPr>
          <p:cNvPr id="136" name="Google Shape;136;p24"/>
          <p:cNvSpPr txBox="1"/>
          <p:nvPr/>
        </p:nvSpPr>
        <p:spPr>
          <a:xfrm>
            <a:off x="239080" y="931695"/>
            <a:ext cx="4277100" cy="90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chemeClr val="dk1"/>
                </a:solidFill>
                <a:latin typeface="Calibri"/>
                <a:ea typeface="Calibri"/>
                <a:cs typeface="Calibri"/>
                <a:sym typeface="Calibri"/>
              </a:rPr>
              <a:t>I want my students to stumble out of the classroom in a daze, wobbling at the knees, because all of a sudden the world looks unfamiliar and strange.</a:t>
            </a:r>
            <a:endParaRPr sz="1600">
              <a:latin typeface="Calibri"/>
              <a:ea typeface="Calibri"/>
              <a:cs typeface="Calibri"/>
              <a:sym typeface="Calibri"/>
            </a:endParaRPr>
          </a:p>
        </p:txBody>
      </p:sp>
      <p:sp>
        <p:nvSpPr>
          <p:cNvPr id="137" name="Google Shape;137;p24"/>
          <p:cNvSpPr txBox="1"/>
          <p:nvPr/>
        </p:nvSpPr>
        <p:spPr>
          <a:xfrm>
            <a:off x="239080" y="2114074"/>
            <a:ext cx="4412400" cy="692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chemeClr val="dk1"/>
                </a:solidFill>
                <a:latin typeface="Calibri"/>
                <a:ea typeface="Calibri"/>
                <a:cs typeface="Calibri"/>
                <a:sym typeface="Calibri"/>
              </a:rPr>
              <a:t>I want them to wonder why they always heard so much about Rosa Parks, but next to nothing about Ida B. Wells and Homer Plessy.</a:t>
            </a:r>
            <a:endParaRPr sz="1600">
              <a:latin typeface="Calibri"/>
              <a:ea typeface="Calibri"/>
              <a:cs typeface="Calibri"/>
              <a:sym typeface="Calibri"/>
            </a:endParaRPr>
          </a:p>
        </p:txBody>
      </p:sp>
      <p:sp>
        <p:nvSpPr>
          <p:cNvPr id="138" name="Google Shape;138;p24"/>
          <p:cNvSpPr txBox="1"/>
          <p:nvPr/>
        </p:nvSpPr>
        <p:spPr>
          <a:xfrm>
            <a:off x="239080" y="3088559"/>
            <a:ext cx="42771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chemeClr val="dk1"/>
                </a:solidFill>
                <a:latin typeface="Calibri"/>
                <a:ea typeface="Calibri"/>
                <a:cs typeface="Calibri"/>
                <a:sym typeface="Calibri"/>
              </a:rPr>
              <a:t>I want them always to look for the date.</a:t>
            </a:r>
            <a:endParaRPr sz="1600">
              <a:latin typeface="Calibri"/>
              <a:ea typeface="Calibri"/>
              <a:cs typeface="Calibri"/>
              <a:sym typeface="Calibri"/>
            </a:endParaRPr>
          </a:p>
        </p:txBody>
      </p:sp>
      <p:sp>
        <p:nvSpPr>
          <p:cNvPr id="139" name="Google Shape;139;p24"/>
          <p:cNvSpPr txBox="1"/>
          <p:nvPr/>
        </p:nvSpPr>
        <p:spPr>
          <a:xfrm>
            <a:off x="5215266" y="868999"/>
            <a:ext cx="3796200" cy="484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rgbClr val="0070C0"/>
                </a:solidFill>
                <a:latin typeface="Calibri"/>
                <a:ea typeface="Calibri"/>
                <a:cs typeface="Calibri"/>
                <a:sym typeface="Calibri"/>
              </a:rPr>
              <a:t>Find and articulate multiple perspectives on historical events</a:t>
            </a:r>
            <a:endParaRPr sz="1600">
              <a:latin typeface="Calibri"/>
              <a:ea typeface="Calibri"/>
              <a:cs typeface="Calibri"/>
              <a:sym typeface="Calibri"/>
            </a:endParaRPr>
          </a:p>
        </p:txBody>
      </p:sp>
      <p:sp>
        <p:nvSpPr>
          <p:cNvPr id="140" name="Google Shape;140;p24"/>
          <p:cNvSpPr txBox="1"/>
          <p:nvPr/>
        </p:nvSpPr>
        <p:spPr>
          <a:xfrm>
            <a:off x="5215266" y="2240074"/>
            <a:ext cx="3796200" cy="484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rgbClr val="0070C0"/>
                </a:solidFill>
                <a:latin typeface="Calibri"/>
                <a:ea typeface="Calibri"/>
                <a:cs typeface="Calibri"/>
                <a:sym typeface="Calibri"/>
              </a:rPr>
              <a:t>Analyze and explain bias in historical representation</a:t>
            </a:r>
            <a:endParaRPr sz="1600">
              <a:latin typeface="Calibri"/>
              <a:ea typeface="Calibri"/>
              <a:cs typeface="Calibri"/>
              <a:sym typeface="Calibri"/>
            </a:endParaRPr>
          </a:p>
        </p:txBody>
      </p:sp>
      <p:sp>
        <p:nvSpPr>
          <p:cNvPr id="141" name="Google Shape;141;p24"/>
          <p:cNvSpPr txBox="1"/>
          <p:nvPr/>
        </p:nvSpPr>
        <p:spPr>
          <a:xfrm>
            <a:off x="5215266" y="3069150"/>
            <a:ext cx="3796200" cy="484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rgbClr val="0070C0"/>
                </a:solidFill>
                <a:latin typeface="Calibri"/>
                <a:ea typeface="Calibri"/>
                <a:cs typeface="Calibri"/>
                <a:sym typeface="Calibri"/>
              </a:rPr>
              <a:t>Recall key events, dates, and chronology in _______ history.</a:t>
            </a:r>
            <a:endParaRPr sz="1600">
              <a:latin typeface="Calibri"/>
              <a:ea typeface="Calibri"/>
              <a:cs typeface="Calibri"/>
              <a:sym typeface="Calibri"/>
            </a:endParaRPr>
          </a:p>
        </p:txBody>
      </p:sp>
      <p:sp>
        <p:nvSpPr>
          <p:cNvPr id="142" name="Google Shape;142;p24"/>
          <p:cNvSpPr txBox="1"/>
          <p:nvPr/>
        </p:nvSpPr>
        <p:spPr>
          <a:xfrm>
            <a:off x="5215266" y="1373581"/>
            <a:ext cx="3796200" cy="484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rgbClr val="0070C0"/>
                </a:solidFill>
                <a:latin typeface="Calibri"/>
                <a:ea typeface="Calibri"/>
                <a:cs typeface="Calibri"/>
                <a:sym typeface="Calibri"/>
              </a:rPr>
              <a:t>Connect themes in historical events to their lived experiences</a:t>
            </a:r>
            <a:endParaRPr sz="1600">
              <a:latin typeface="Calibri"/>
              <a:ea typeface="Calibri"/>
              <a:cs typeface="Calibri"/>
              <a:sym typeface="Calibri"/>
            </a:endParaRPr>
          </a:p>
        </p:txBody>
      </p:sp>
      <p:sp>
        <p:nvSpPr>
          <p:cNvPr id="143" name="Google Shape;143;p24"/>
          <p:cNvSpPr txBox="1"/>
          <p:nvPr/>
        </p:nvSpPr>
        <p:spPr>
          <a:xfrm>
            <a:off x="239080" y="3553640"/>
            <a:ext cx="4623000" cy="1315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chemeClr val="dk1"/>
                </a:solidFill>
                <a:latin typeface="Calibri"/>
                <a:ea typeface="Calibri"/>
                <a:cs typeface="Calibri"/>
                <a:sym typeface="Calibri"/>
              </a:rPr>
              <a:t>I want them to sense the depths of history—the feeling that we are just floating on the surface of a dark, mysterious ocean. All that we know about the shipwrecks on the ocean floor are the deductions we can make from pieces of flotsam and the reports of deep-sea divers.</a:t>
            </a:r>
            <a:endParaRPr sz="1600">
              <a:latin typeface="Calibri"/>
              <a:ea typeface="Calibri"/>
              <a:cs typeface="Calibri"/>
              <a:sym typeface="Calibri"/>
            </a:endParaRPr>
          </a:p>
        </p:txBody>
      </p:sp>
      <p:sp>
        <p:nvSpPr>
          <p:cNvPr id="144" name="Google Shape;144;p24"/>
          <p:cNvSpPr txBox="1"/>
          <p:nvPr/>
        </p:nvSpPr>
        <p:spPr>
          <a:xfrm>
            <a:off x="5215266" y="3943027"/>
            <a:ext cx="3796200" cy="692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rgbClr val="0070C0"/>
                </a:solidFill>
                <a:latin typeface="Calibri"/>
                <a:ea typeface="Calibri"/>
                <a:cs typeface="Calibri"/>
                <a:sym typeface="Calibri"/>
              </a:rPr>
              <a:t>Imagine and create a deductive future history based on current events to reflect history’s incompleteness.</a:t>
            </a:r>
            <a:endParaRPr sz="1600">
              <a:latin typeface="Calibri"/>
              <a:ea typeface="Calibri"/>
              <a:cs typeface="Calibri"/>
              <a:sym typeface="Calibri"/>
            </a:endParaRPr>
          </a:p>
        </p:txBody>
      </p:sp>
      <p:sp>
        <p:nvSpPr>
          <p:cNvPr id="145" name="Google Shape;145;p24"/>
          <p:cNvSpPr txBox="1"/>
          <p:nvPr/>
        </p:nvSpPr>
        <p:spPr>
          <a:xfrm>
            <a:off x="0" y="44900"/>
            <a:ext cx="9144000" cy="484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800">
                <a:solidFill>
                  <a:srgbClr val="990000"/>
                </a:solidFill>
                <a:latin typeface="Calibri"/>
                <a:ea typeface="Calibri"/>
                <a:cs typeface="Calibri"/>
                <a:sym typeface="Calibri"/>
              </a:rPr>
              <a:t>From WHY …………………………………………...To HOW</a:t>
            </a:r>
            <a:endParaRPr>
              <a:solidFill>
                <a:srgbClr val="99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5"/>
          <p:cNvSpPr txBox="1"/>
          <p:nvPr/>
        </p:nvSpPr>
        <p:spPr>
          <a:xfrm>
            <a:off x="0" y="-5575"/>
            <a:ext cx="3522900" cy="533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2100">
                <a:latin typeface="Calibri"/>
                <a:ea typeface="Calibri"/>
                <a:cs typeface="Calibri"/>
                <a:sym typeface="Calibri"/>
              </a:rPr>
              <a:t>Values Vision - WHY</a:t>
            </a:r>
            <a:endParaRPr/>
          </a:p>
        </p:txBody>
      </p:sp>
      <p:sp>
        <p:nvSpPr>
          <p:cNvPr id="152" name="Google Shape;152;p25"/>
          <p:cNvSpPr txBox="1"/>
          <p:nvPr/>
        </p:nvSpPr>
        <p:spPr>
          <a:xfrm>
            <a:off x="239075" y="740075"/>
            <a:ext cx="3612600" cy="90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a:solidFill>
                  <a:schemeClr val="dk1"/>
                </a:solidFill>
                <a:latin typeface="Calibri"/>
                <a:ea typeface="Calibri"/>
                <a:cs typeface="Calibri"/>
                <a:sym typeface="Calibri"/>
              </a:rPr>
              <a:t>I want my students to stumble out of the classroom </a:t>
            </a:r>
            <a:r>
              <a:rPr lang="en">
                <a:solidFill>
                  <a:schemeClr val="dk1"/>
                </a:solidFill>
                <a:highlight>
                  <a:srgbClr val="FFFF00"/>
                </a:highlight>
                <a:latin typeface="Calibri"/>
                <a:ea typeface="Calibri"/>
                <a:cs typeface="Calibri"/>
                <a:sym typeface="Calibri"/>
              </a:rPr>
              <a:t>in a daze, wobbling at the knees</a:t>
            </a:r>
            <a:r>
              <a:rPr lang="en">
                <a:solidFill>
                  <a:schemeClr val="dk1"/>
                </a:solidFill>
                <a:latin typeface="Calibri"/>
                <a:ea typeface="Calibri"/>
                <a:cs typeface="Calibri"/>
                <a:sym typeface="Calibri"/>
              </a:rPr>
              <a:t>, because all of a sudden </a:t>
            </a:r>
            <a:r>
              <a:rPr lang="en">
                <a:solidFill>
                  <a:schemeClr val="dk1"/>
                </a:solidFill>
                <a:highlight>
                  <a:srgbClr val="FFFF00"/>
                </a:highlight>
                <a:latin typeface="Calibri"/>
                <a:ea typeface="Calibri"/>
                <a:cs typeface="Calibri"/>
                <a:sym typeface="Calibri"/>
              </a:rPr>
              <a:t>the world looks unfamiliar and strange.</a:t>
            </a:r>
            <a:endParaRPr>
              <a:latin typeface="Calibri"/>
              <a:ea typeface="Calibri"/>
              <a:cs typeface="Calibri"/>
              <a:sym typeface="Calibri"/>
            </a:endParaRPr>
          </a:p>
        </p:txBody>
      </p:sp>
      <p:sp>
        <p:nvSpPr>
          <p:cNvPr id="153" name="Google Shape;153;p25"/>
          <p:cNvSpPr txBox="1"/>
          <p:nvPr/>
        </p:nvSpPr>
        <p:spPr>
          <a:xfrm>
            <a:off x="239075" y="1852475"/>
            <a:ext cx="3283800" cy="853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a:solidFill>
                  <a:schemeClr val="dk1"/>
                </a:solidFill>
                <a:latin typeface="Calibri"/>
                <a:ea typeface="Calibri"/>
                <a:cs typeface="Calibri"/>
                <a:sym typeface="Calibri"/>
              </a:rPr>
              <a:t>I want them to </a:t>
            </a:r>
            <a:r>
              <a:rPr lang="en">
                <a:solidFill>
                  <a:schemeClr val="dk1"/>
                </a:solidFill>
                <a:highlight>
                  <a:srgbClr val="FFFF00"/>
                </a:highlight>
                <a:latin typeface="Calibri"/>
                <a:ea typeface="Calibri"/>
                <a:cs typeface="Calibri"/>
                <a:sym typeface="Calibri"/>
              </a:rPr>
              <a:t>wonder why </a:t>
            </a:r>
            <a:r>
              <a:rPr lang="en">
                <a:solidFill>
                  <a:schemeClr val="dk1"/>
                </a:solidFill>
                <a:latin typeface="Calibri"/>
                <a:ea typeface="Calibri"/>
                <a:cs typeface="Calibri"/>
                <a:sym typeface="Calibri"/>
              </a:rPr>
              <a:t>they always heard so much about Rosa Parks, but next to nothing about Ida B. Wells and Homer Plessy.</a:t>
            </a:r>
            <a:endParaRPr>
              <a:latin typeface="Calibri"/>
              <a:ea typeface="Calibri"/>
              <a:cs typeface="Calibri"/>
              <a:sym typeface="Calibri"/>
            </a:endParaRPr>
          </a:p>
        </p:txBody>
      </p:sp>
      <p:sp>
        <p:nvSpPr>
          <p:cNvPr id="154" name="Google Shape;154;p25"/>
          <p:cNvSpPr txBox="1"/>
          <p:nvPr/>
        </p:nvSpPr>
        <p:spPr>
          <a:xfrm>
            <a:off x="239075" y="2918375"/>
            <a:ext cx="31782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a:solidFill>
                  <a:schemeClr val="dk1"/>
                </a:solidFill>
                <a:latin typeface="Calibri"/>
                <a:ea typeface="Calibri"/>
                <a:cs typeface="Calibri"/>
                <a:sym typeface="Calibri"/>
              </a:rPr>
              <a:t>I want them always </a:t>
            </a:r>
            <a:r>
              <a:rPr lang="en">
                <a:solidFill>
                  <a:schemeClr val="dk1"/>
                </a:solidFill>
                <a:highlight>
                  <a:srgbClr val="FFFF00"/>
                </a:highlight>
                <a:latin typeface="Calibri"/>
                <a:ea typeface="Calibri"/>
                <a:cs typeface="Calibri"/>
                <a:sym typeface="Calibri"/>
              </a:rPr>
              <a:t>to look for </a:t>
            </a:r>
            <a:r>
              <a:rPr lang="en">
                <a:solidFill>
                  <a:schemeClr val="dk1"/>
                </a:solidFill>
                <a:latin typeface="Calibri"/>
                <a:ea typeface="Calibri"/>
                <a:cs typeface="Calibri"/>
                <a:sym typeface="Calibri"/>
              </a:rPr>
              <a:t>the date.</a:t>
            </a:r>
            <a:endParaRPr>
              <a:latin typeface="Calibri"/>
              <a:ea typeface="Calibri"/>
              <a:cs typeface="Calibri"/>
              <a:sym typeface="Calibri"/>
            </a:endParaRPr>
          </a:p>
        </p:txBody>
      </p:sp>
      <p:sp>
        <p:nvSpPr>
          <p:cNvPr id="155" name="Google Shape;155;p25"/>
          <p:cNvSpPr txBox="1"/>
          <p:nvPr/>
        </p:nvSpPr>
        <p:spPr>
          <a:xfrm>
            <a:off x="3681523" y="740075"/>
            <a:ext cx="3178200" cy="90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a:solidFill>
                  <a:srgbClr val="0B5394"/>
                </a:solidFill>
                <a:latin typeface="Calibri"/>
                <a:ea typeface="Calibri"/>
                <a:cs typeface="Calibri"/>
                <a:sym typeface="Calibri"/>
              </a:rPr>
              <a:t>Find and articulate multiple perspectives on historical events</a:t>
            </a:r>
            <a:endParaRPr b="1">
              <a:solidFill>
                <a:srgbClr val="0B5394"/>
              </a:solidFill>
              <a:latin typeface="Calibri"/>
              <a:ea typeface="Calibri"/>
              <a:cs typeface="Calibri"/>
              <a:sym typeface="Calibri"/>
            </a:endParaRPr>
          </a:p>
          <a:p>
            <a:pPr indent="0" lvl="0" marL="0" rtl="0" algn="l">
              <a:spcBef>
                <a:spcPts val="0"/>
              </a:spcBef>
              <a:spcAft>
                <a:spcPts val="0"/>
              </a:spcAft>
              <a:buNone/>
            </a:pPr>
            <a:r>
              <a:rPr b="1" lang="en">
                <a:solidFill>
                  <a:srgbClr val="0B5394"/>
                </a:solidFill>
                <a:latin typeface="Calibri"/>
                <a:ea typeface="Calibri"/>
                <a:cs typeface="Calibri"/>
                <a:sym typeface="Calibri"/>
              </a:rPr>
              <a:t>Connect themes in historical events to their lived experiences </a:t>
            </a:r>
            <a:endParaRPr b="1">
              <a:solidFill>
                <a:srgbClr val="0B5394"/>
              </a:solidFill>
              <a:latin typeface="Calibri"/>
              <a:ea typeface="Calibri"/>
              <a:cs typeface="Calibri"/>
              <a:sym typeface="Calibri"/>
            </a:endParaRPr>
          </a:p>
        </p:txBody>
      </p:sp>
      <p:sp>
        <p:nvSpPr>
          <p:cNvPr id="156" name="Google Shape;156;p25"/>
          <p:cNvSpPr txBox="1"/>
          <p:nvPr/>
        </p:nvSpPr>
        <p:spPr>
          <a:xfrm>
            <a:off x="3681523" y="1960950"/>
            <a:ext cx="2918100" cy="484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a:solidFill>
                  <a:srgbClr val="0070C0"/>
                </a:solidFill>
                <a:latin typeface="Calibri"/>
                <a:ea typeface="Calibri"/>
                <a:cs typeface="Calibri"/>
                <a:sym typeface="Calibri"/>
              </a:rPr>
              <a:t>Analyze and explain bias in historical representation</a:t>
            </a:r>
            <a:endParaRPr b="1">
              <a:latin typeface="Calibri"/>
              <a:ea typeface="Calibri"/>
              <a:cs typeface="Calibri"/>
              <a:sym typeface="Calibri"/>
            </a:endParaRPr>
          </a:p>
        </p:txBody>
      </p:sp>
      <p:sp>
        <p:nvSpPr>
          <p:cNvPr id="157" name="Google Shape;157;p25"/>
          <p:cNvSpPr txBox="1"/>
          <p:nvPr/>
        </p:nvSpPr>
        <p:spPr>
          <a:xfrm>
            <a:off x="3681523" y="2766025"/>
            <a:ext cx="2975700" cy="484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a:solidFill>
                  <a:srgbClr val="0070C0"/>
                </a:solidFill>
                <a:latin typeface="Calibri"/>
                <a:ea typeface="Calibri"/>
                <a:cs typeface="Calibri"/>
                <a:sym typeface="Calibri"/>
              </a:rPr>
              <a:t>Recall key events, dates, and chronology in _______ history.</a:t>
            </a:r>
            <a:endParaRPr b="1">
              <a:latin typeface="Calibri"/>
              <a:ea typeface="Calibri"/>
              <a:cs typeface="Calibri"/>
              <a:sym typeface="Calibri"/>
            </a:endParaRPr>
          </a:p>
        </p:txBody>
      </p:sp>
      <p:sp>
        <p:nvSpPr>
          <p:cNvPr id="158" name="Google Shape;158;p25"/>
          <p:cNvSpPr txBox="1"/>
          <p:nvPr/>
        </p:nvSpPr>
        <p:spPr>
          <a:xfrm>
            <a:off x="239075" y="3407375"/>
            <a:ext cx="3366000" cy="1519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a:solidFill>
                  <a:schemeClr val="dk1"/>
                </a:solidFill>
                <a:latin typeface="Calibri"/>
                <a:ea typeface="Calibri"/>
                <a:cs typeface="Calibri"/>
                <a:sym typeface="Calibri"/>
              </a:rPr>
              <a:t>I want them to </a:t>
            </a:r>
            <a:r>
              <a:rPr lang="en">
                <a:solidFill>
                  <a:schemeClr val="dk1"/>
                </a:solidFill>
                <a:highlight>
                  <a:srgbClr val="FFFF00"/>
                </a:highlight>
                <a:latin typeface="Calibri"/>
                <a:ea typeface="Calibri"/>
                <a:cs typeface="Calibri"/>
                <a:sym typeface="Calibri"/>
              </a:rPr>
              <a:t>sense the depths </a:t>
            </a:r>
            <a:r>
              <a:rPr lang="en">
                <a:solidFill>
                  <a:schemeClr val="dk1"/>
                </a:solidFill>
                <a:latin typeface="Calibri"/>
                <a:ea typeface="Calibri"/>
                <a:cs typeface="Calibri"/>
                <a:sym typeface="Calibri"/>
              </a:rPr>
              <a:t>of history—the feeling that we are just floating on the surface of a </a:t>
            </a:r>
            <a:r>
              <a:rPr lang="en">
                <a:solidFill>
                  <a:schemeClr val="dk1"/>
                </a:solidFill>
                <a:highlight>
                  <a:srgbClr val="FFFF00"/>
                </a:highlight>
                <a:latin typeface="Calibri"/>
                <a:ea typeface="Calibri"/>
                <a:cs typeface="Calibri"/>
                <a:sym typeface="Calibri"/>
              </a:rPr>
              <a:t>dark, mysterious</a:t>
            </a:r>
            <a:r>
              <a:rPr lang="en">
                <a:solidFill>
                  <a:schemeClr val="dk1"/>
                </a:solidFill>
                <a:latin typeface="Calibri"/>
                <a:ea typeface="Calibri"/>
                <a:cs typeface="Calibri"/>
                <a:sym typeface="Calibri"/>
              </a:rPr>
              <a:t> ocean. All that we know about the shipwrecks on the ocean floor are the </a:t>
            </a:r>
            <a:r>
              <a:rPr lang="en">
                <a:solidFill>
                  <a:schemeClr val="dk1"/>
                </a:solidFill>
                <a:highlight>
                  <a:srgbClr val="FFFF00"/>
                </a:highlight>
                <a:latin typeface="Calibri"/>
                <a:ea typeface="Calibri"/>
                <a:cs typeface="Calibri"/>
                <a:sym typeface="Calibri"/>
              </a:rPr>
              <a:t>deductions we can make from pieces of flotsam and the reports of deep-sea divers.</a:t>
            </a:r>
            <a:endParaRPr>
              <a:latin typeface="Calibri"/>
              <a:ea typeface="Calibri"/>
              <a:cs typeface="Calibri"/>
              <a:sym typeface="Calibri"/>
            </a:endParaRPr>
          </a:p>
        </p:txBody>
      </p:sp>
      <p:sp>
        <p:nvSpPr>
          <p:cNvPr id="159" name="Google Shape;159;p25"/>
          <p:cNvSpPr txBox="1"/>
          <p:nvPr/>
        </p:nvSpPr>
        <p:spPr>
          <a:xfrm>
            <a:off x="3718610" y="3936600"/>
            <a:ext cx="3178200" cy="692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a:solidFill>
                  <a:srgbClr val="0070C0"/>
                </a:solidFill>
                <a:latin typeface="Calibri"/>
                <a:ea typeface="Calibri"/>
                <a:cs typeface="Calibri"/>
                <a:sym typeface="Calibri"/>
              </a:rPr>
              <a:t>Imagine and deduce multiple future histories based on current events. </a:t>
            </a:r>
            <a:endParaRPr b="1">
              <a:solidFill>
                <a:srgbClr val="0070C0"/>
              </a:solidFill>
              <a:latin typeface="Calibri"/>
              <a:ea typeface="Calibri"/>
              <a:cs typeface="Calibri"/>
              <a:sym typeface="Calibri"/>
            </a:endParaRPr>
          </a:p>
        </p:txBody>
      </p:sp>
      <p:sp>
        <p:nvSpPr>
          <p:cNvPr id="160" name="Google Shape;160;p25"/>
          <p:cNvSpPr txBox="1"/>
          <p:nvPr/>
        </p:nvSpPr>
        <p:spPr>
          <a:xfrm>
            <a:off x="3675075" y="1563163"/>
            <a:ext cx="27786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
                <a:solidFill>
                  <a:srgbClr val="FF0000"/>
                </a:solidFill>
                <a:latin typeface="Calibri"/>
                <a:ea typeface="Calibri"/>
                <a:cs typeface="Calibri"/>
                <a:sym typeface="Calibri"/>
              </a:rPr>
              <a:t>sense of wonder - FINK: Caring</a:t>
            </a:r>
            <a:endParaRPr>
              <a:latin typeface="Calibri"/>
              <a:ea typeface="Calibri"/>
              <a:cs typeface="Calibri"/>
              <a:sym typeface="Calibri"/>
            </a:endParaRPr>
          </a:p>
        </p:txBody>
      </p:sp>
      <p:sp>
        <p:nvSpPr>
          <p:cNvPr id="161" name="Google Shape;161;p25"/>
          <p:cNvSpPr txBox="1"/>
          <p:nvPr/>
        </p:nvSpPr>
        <p:spPr>
          <a:xfrm>
            <a:off x="3718597" y="3250525"/>
            <a:ext cx="31782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
                <a:solidFill>
                  <a:srgbClr val="FF0000"/>
                </a:solidFill>
                <a:latin typeface="Calibri"/>
                <a:ea typeface="Calibri"/>
                <a:cs typeface="Calibri"/>
                <a:sym typeface="Calibri"/>
              </a:rPr>
              <a:t>Precision, rigor, Bloom: remember</a:t>
            </a:r>
            <a:endParaRPr>
              <a:latin typeface="Calibri"/>
              <a:ea typeface="Calibri"/>
              <a:cs typeface="Calibri"/>
              <a:sym typeface="Calibri"/>
            </a:endParaRPr>
          </a:p>
        </p:txBody>
      </p:sp>
      <p:sp>
        <p:nvSpPr>
          <p:cNvPr id="162" name="Google Shape;162;p25"/>
          <p:cNvSpPr txBox="1"/>
          <p:nvPr/>
        </p:nvSpPr>
        <p:spPr>
          <a:xfrm>
            <a:off x="3779662" y="4376175"/>
            <a:ext cx="30561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
                <a:solidFill>
                  <a:srgbClr val="FF0000"/>
                </a:solidFill>
                <a:latin typeface="Calibri"/>
                <a:ea typeface="Calibri"/>
                <a:cs typeface="Calibri"/>
                <a:sym typeface="Calibri"/>
              </a:rPr>
              <a:t>Sense of wonder, imagination, curiosity</a:t>
            </a:r>
            <a:endParaRPr>
              <a:latin typeface="Calibri"/>
              <a:ea typeface="Calibri"/>
              <a:cs typeface="Calibri"/>
              <a:sym typeface="Calibri"/>
            </a:endParaRPr>
          </a:p>
        </p:txBody>
      </p:sp>
      <p:sp>
        <p:nvSpPr>
          <p:cNvPr id="163" name="Google Shape;163;p25"/>
          <p:cNvSpPr txBox="1"/>
          <p:nvPr/>
        </p:nvSpPr>
        <p:spPr>
          <a:xfrm>
            <a:off x="7092550" y="740075"/>
            <a:ext cx="1827900" cy="4186800"/>
          </a:xfrm>
          <a:prstGeom prst="rect">
            <a:avLst/>
          </a:prstGeom>
          <a:solidFill>
            <a:srgbClr val="FFF2CC"/>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
                <a:solidFill>
                  <a:srgbClr val="0B5394"/>
                </a:solidFill>
                <a:latin typeface="Calibri"/>
                <a:ea typeface="Calibri"/>
                <a:cs typeface="Calibri"/>
                <a:sym typeface="Calibri"/>
              </a:rPr>
              <a:t>Journalistic research</a:t>
            </a:r>
            <a:endParaRPr b="1">
              <a:solidFill>
                <a:srgbClr val="0B5394"/>
              </a:solidFill>
              <a:latin typeface="Calibri"/>
              <a:ea typeface="Calibri"/>
              <a:cs typeface="Calibri"/>
              <a:sym typeface="Calibri"/>
            </a:endParaRPr>
          </a:p>
          <a:p>
            <a:pPr indent="0" lvl="0" marL="0" rtl="0" algn="l">
              <a:spcBef>
                <a:spcPts val="0"/>
              </a:spcBef>
              <a:spcAft>
                <a:spcPts val="0"/>
              </a:spcAft>
              <a:buNone/>
            </a:pPr>
            <a:r>
              <a:t/>
            </a:r>
            <a:endParaRPr b="1">
              <a:solidFill>
                <a:srgbClr val="0B5394"/>
              </a:solidFill>
              <a:latin typeface="Calibri"/>
              <a:ea typeface="Calibri"/>
              <a:cs typeface="Calibri"/>
              <a:sym typeface="Calibri"/>
            </a:endParaRPr>
          </a:p>
          <a:p>
            <a:pPr indent="0" lvl="0" marL="0" rtl="0" algn="l">
              <a:spcBef>
                <a:spcPts val="0"/>
              </a:spcBef>
              <a:spcAft>
                <a:spcPts val="0"/>
              </a:spcAft>
              <a:buNone/>
            </a:pPr>
            <a:r>
              <a:t/>
            </a:r>
            <a:endParaRPr b="1">
              <a:solidFill>
                <a:srgbClr val="0B5394"/>
              </a:solidFill>
              <a:latin typeface="Calibri"/>
              <a:ea typeface="Calibri"/>
              <a:cs typeface="Calibri"/>
              <a:sym typeface="Calibri"/>
            </a:endParaRPr>
          </a:p>
          <a:p>
            <a:pPr indent="0" lvl="0" marL="0" rtl="0" algn="l">
              <a:spcBef>
                <a:spcPts val="0"/>
              </a:spcBef>
              <a:spcAft>
                <a:spcPts val="0"/>
              </a:spcAft>
              <a:buNone/>
            </a:pPr>
            <a:r>
              <a:t/>
            </a:r>
            <a:endParaRPr b="1">
              <a:solidFill>
                <a:srgbClr val="0B5394"/>
              </a:solidFill>
              <a:latin typeface="Calibri"/>
              <a:ea typeface="Calibri"/>
              <a:cs typeface="Calibri"/>
              <a:sym typeface="Calibri"/>
            </a:endParaRPr>
          </a:p>
          <a:p>
            <a:pPr indent="0" lvl="0" marL="0" rtl="0" algn="l">
              <a:spcBef>
                <a:spcPts val="0"/>
              </a:spcBef>
              <a:spcAft>
                <a:spcPts val="0"/>
              </a:spcAft>
              <a:buNone/>
            </a:pPr>
            <a:r>
              <a:t/>
            </a:r>
            <a:endParaRPr b="1">
              <a:solidFill>
                <a:srgbClr val="0B5394"/>
              </a:solidFill>
              <a:latin typeface="Calibri"/>
              <a:ea typeface="Calibri"/>
              <a:cs typeface="Calibri"/>
              <a:sym typeface="Calibri"/>
            </a:endParaRPr>
          </a:p>
          <a:p>
            <a:pPr indent="0" lvl="0" marL="0" rtl="0" algn="l">
              <a:spcBef>
                <a:spcPts val="0"/>
              </a:spcBef>
              <a:spcAft>
                <a:spcPts val="0"/>
              </a:spcAft>
              <a:buNone/>
            </a:pPr>
            <a:r>
              <a:rPr b="1" lang="en">
                <a:solidFill>
                  <a:srgbClr val="0B5394"/>
                </a:solidFill>
                <a:latin typeface="Calibri"/>
                <a:ea typeface="Calibri"/>
                <a:cs typeface="Calibri"/>
                <a:sym typeface="Calibri"/>
              </a:rPr>
              <a:t>Role play video project</a:t>
            </a:r>
            <a:endParaRPr b="1">
              <a:solidFill>
                <a:srgbClr val="0B5394"/>
              </a:solidFill>
              <a:latin typeface="Calibri"/>
              <a:ea typeface="Calibri"/>
              <a:cs typeface="Calibri"/>
              <a:sym typeface="Calibri"/>
            </a:endParaRPr>
          </a:p>
          <a:p>
            <a:pPr indent="0" lvl="0" marL="0" rtl="0" algn="l">
              <a:spcBef>
                <a:spcPts val="0"/>
              </a:spcBef>
              <a:spcAft>
                <a:spcPts val="0"/>
              </a:spcAft>
              <a:buNone/>
            </a:pPr>
            <a:r>
              <a:rPr b="1" lang="en">
                <a:solidFill>
                  <a:srgbClr val="0B5394"/>
                </a:solidFill>
                <a:latin typeface="Calibri"/>
                <a:ea typeface="Calibri"/>
                <a:cs typeface="Calibri"/>
                <a:sym typeface="Calibri"/>
              </a:rPr>
              <a:t>Role-play podcasts</a:t>
            </a:r>
            <a:endParaRPr b="1">
              <a:solidFill>
                <a:srgbClr val="0B5394"/>
              </a:solidFill>
              <a:latin typeface="Calibri"/>
              <a:ea typeface="Calibri"/>
              <a:cs typeface="Calibri"/>
              <a:sym typeface="Calibri"/>
            </a:endParaRPr>
          </a:p>
          <a:p>
            <a:pPr indent="0" lvl="0" marL="0" rtl="0" algn="l">
              <a:spcBef>
                <a:spcPts val="0"/>
              </a:spcBef>
              <a:spcAft>
                <a:spcPts val="0"/>
              </a:spcAft>
              <a:buNone/>
            </a:pPr>
            <a:r>
              <a:t/>
            </a:r>
            <a:endParaRPr b="1">
              <a:solidFill>
                <a:srgbClr val="0B5394"/>
              </a:solidFill>
              <a:latin typeface="Calibri"/>
              <a:ea typeface="Calibri"/>
              <a:cs typeface="Calibri"/>
              <a:sym typeface="Calibri"/>
            </a:endParaRPr>
          </a:p>
          <a:p>
            <a:pPr indent="0" lvl="0" marL="0" rtl="0" algn="l">
              <a:spcBef>
                <a:spcPts val="0"/>
              </a:spcBef>
              <a:spcAft>
                <a:spcPts val="0"/>
              </a:spcAft>
              <a:buNone/>
            </a:pPr>
            <a:r>
              <a:t/>
            </a:r>
            <a:endParaRPr b="1">
              <a:solidFill>
                <a:srgbClr val="0B5394"/>
              </a:solidFill>
              <a:latin typeface="Calibri"/>
              <a:ea typeface="Calibri"/>
              <a:cs typeface="Calibri"/>
              <a:sym typeface="Calibri"/>
            </a:endParaRPr>
          </a:p>
          <a:p>
            <a:pPr indent="0" lvl="0" marL="0" rtl="0" algn="l">
              <a:spcBef>
                <a:spcPts val="0"/>
              </a:spcBef>
              <a:spcAft>
                <a:spcPts val="0"/>
              </a:spcAft>
              <a:buNone/>
            </a:pPr>
            <a:r>
              <a:rPr b="1" lang="en">
                <a:solidFill>
                  <a:srgbClr val="0B5394"/>
                </a:solidFill>
                <a:latin typeface="Calibri"/>
                <a:ea typeface="Calibri"/>
                <a:cs typeface="Calibri"/>
                <a:sym typeface="Calibri"/>
              </a:rPr>
              <a:t>Self-check quizzes</a:t>
            </a:r>
            <a:endParaRPr b="1">
              <a:solidFill>
                <a:srgbClr val="0B5394"/>
              </a:solidFill>
              <a:latin typeface="Calibri"/>
              <a:ea typeface="Calibri"/>
              <a:cs typeface="Calibri"/>
              <a:sym typeface="Calibri"/>
            </a:endParaRPr>
          </a:p>
          <a:p>
            <a:pPr indent="0" lvl="0" marL="0" rtl="0" algn="l">
              <a:spcBef>
                <a:spcPts val="0"/>
              </a:spcBef>
              <a:spcAft>
                <a:spcPts val="0"/>
              </a:spcAft>
              <a:buNone/>
            </a:pPr>
            <a:r>
              <a:rPr b="1" lang="en">
                <a:solidFill>
                  <a:srgbClr val="0B5394"/>
                </a:solidFill>
                <a:latin typeface="Calibri"/>
                <a:ea typeface="Calibri"/>
                <a:cs typeface="Calibri"/>
                <a:sym typeface="Calibri"/>
              </a:rPr>
              <a:t>Co-created quizzes</a:t>
            </a:r>
            <a:endParaRPr b="1">
              <a:solidFill>
                <a:srgbClr val="0B5394"/>
              </a:solidFill>
              <a:latin typeface="Calibri"/>
              <a:ea typeface="Calibri"/>
              <a:cs typeface="Calibri"/>
              <a:sym typeface="Calibri"/>
            </a:endParaRPr>
          </a:p>
          <a:p>
            <a:pPr indent="0" lvl="0" marL="0" rtl="0" algn="l">
              <a:spcBef>
                <a:spcPts val="0"/>
              </a:spcBef>
              <a:spcAft>
                <a:spcPts val="0"/>
              </a:spcAft>
              <a:buNone/>
            </a:pPr>
            <a:r>
              <a:t/>
            </a:r>
            <a:endParaRPr b="1">
              <a:solidFill>
                <a:srgbClr val="0B5394"/>
              </a:solidFill>
              <a:latin typeface="Calibri"/>
              <a:ea typeface="Calibri"/>
              <a:cs typeface="Calibri"/>
              <a:sym typeface="Calibri"/>
            </a:endParaRPr>
          </a:p>
          <a:p>
            <a:pPr indent="0" lvl="0" marL="0" rtl="0" algn="l">
              <a:spcBef>
                <a:spcPts val="0"/>
              </a:spcBef>
              <a:spcAft>
                <a:spcPts val="0"/>
              </a:spcAft>
              <a:buNone/>
            </a:pPr>
            <a:br>
              <a:rPr b="1" lang="en">
                <a:solidFill>
                  <a:srgbClr val="0B5394"/>
                </a:solidFill>
                <a:latin typeface="Calibri"/>
                <a:ea typeface="Calibri"/>
                <a:cs typeface="Calibri"/>
                <a:sym typeface="Calibri"/>
              </a:rPr>
            </a:br>
            <a:endParaRPr b="1">
              <a:solidFill>
                <a:srgbClr val="0B5394"/>
              </a:solidFill>
              <a:latin typeface="Calibri"/>
              <a:ea typeface="Calibri"/>
              <a:cs typeface="Calibri"/>
              <a:sym typeface="Calibri"/>
            </a:endParaRPr>
          </a:p>
          <a:p>
            <a:pPr indent="0" lvl="0" marL="0" rtl="0" algn="l">
              <a:spcBef>
                <a:spcPts val="0"/>
              </a:spcBef>
              <a:spcAft>
                <a:spcPts val="0"/>
              </a:spcAft>
              <a:buNone/>
            </a:pPr>
            <a:r>
              <a:rPr b="1" lang="en">
                <a:solidFill>
                  <a:srgbClr val="0B5394"/>
                </a:solidFill>
                <a:latin typeface="Calibri"/>
                <a:ea typeface="Calibri"/>
                <a:cs typeface="Calibri"/>
                <a:sym typeface="Calibri"/>
              </a:rPr>
              <a:t>Future history visual project - alternative timelines posters</a:t>
            </a:r>
            <a:endParaRPr b="1">
              <a:solidFill>
                <a:srgbClr val="0B5394"/>
              </a:solidFill>
              <a:latin typeface="Calibri"/>
              <a:ea typeface="Calibri"/>
              <a:cs typeface="Calibri"/>
              <a:sym typeface="Calibri"/>
            </a:endParaRPr>
          </a:p>
        </p:txBody>
      </p:sp>
      <p:sp>
        <p:nvSpPr>
          <p:cNvPr id="164" name="Google Shape;164;p25"/>
          <p:cNvSpPr txBox="1"/>
          <p:nvPr/>
        </p:nvSpPr>
        <p:spPr>
          <a:xfrm>
            <a:off x="4905102" y="2202700"/>
            <a:ext cx="19917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
                <a:solidFill>
                  <a:srgbClr val="FF0000"/>
                </a:solidFill>
                <a:latin typeface="Calibri"/>
                <a:ea typeface="Calibri"/>
                <a:cs typeface="Calibri"/>
                <a:sym typeface="Calibri"/>
              </a:rPr>
              <a:t>Inquiry, critical thinking</a:t>
            </a:r>
            <a:endParaRPr>
              <a:latin typeface="Calibri"/>
              <a:ea typeface="Calibri"/>
              <a:cs typeface="Calibri"/>
              <a:sym typeface="Calibri"/>
            </a:endParaRPr>
          </a:p>
        </p:txBody>
      </p:sp>
      <p:sp>
        <p:nvSpPr>
          <p:cNvPr id="165" name="Google Shape;165;p25"/>
          <p:cNvSpPr txBox="1"/>
          <p:nvPr/>
        </p:nvSpPr>
        <p:spPr>
          <a:xfrm>
            <a:off x="3775477" y="4629000"/>
            <a:ext cx="19917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
                <a:solidFill>
                  <a:srgbClr val="FF0000"/>
                </a:solidFill>
                <a:latin typeface="Calibri"/>
                <a:ea typeface="Calibri"/>
                <a:cs typeface="Calibri"/>
                <a:sym typeface="Calibri"/>
              </a:rPr>
              <a:t>creative thinking</a:t>
            </a:r>
            <a:endParaRPr>
              <a:latin typeface="Calibri"/>
              <a:ea typeface="Calibri"/>
              <a:cs typeface="Calibri"/>
              <a:sym typeface="Calibri"/>
            </a:endParaRPr>
          </a:p>
        </p:txBody>
      </p:sp>
      <p:sp>
        <p:nvSpPr>
          <p:cNvPr id="166" name="Google Shape;166;p25"/>
          <p:cNvSpPr txBox="1"/>
          <p:nvPr/>
        </p:nvSpPr>
        <p:spPr>
          <a:xfrm>
            <a:off x="3813075" y="-5575"/>
            <a:ext cx="2918100" cy="533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2100">
                <a:latin typeface="Calibri"/>
                <a:ea typeface="Calibri"/>
                <a:cs typeface="Calibri"/>
                <a:sym typeface="Calibri"/>
              </a:rPr>
              <a:t>Outcomes - HOW</a:t>
            </a:r>
            <a:endParaRPr/>
          </a:p>
        </p:txBody>
      </p:sp>
      <p:sp>
        <p:nvSpPr>
          <p:cNvPr id="167" name="Google Shape;167;p25"/>
          <p:cNvSpPr txBox="1"/>
          <p:nvPr/>
        </p:nvSpPr>
        <p:spPr>
          <a:xfrm>
            <a:off x="7350150" y="-5575"/>
            <a:ext cx="1521600" cy="533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2100">
                <a:latin typeface="Calibri"/>
                <a:ea typeface="Calibri"/>
                <a:cs typeface="Calibri"/>
                <a:sym typeface="Calibri"/>
              </a:rPr>
              <a:t>WHAT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6"/>
          <p:cNvSpPr txBox="1"/>
          <p:nvPr/>
        </p:nvSpPr>
        <p:spPr>
          <a:xfrm>
            <a:off x="0" y="77026"/>
            <a:ext cx="9144000" cy="579000"/>
          </a:xfrm>
          <a:prstGeom prst="rect">
            <a:avLst/>
          </a:prstGeom>
          <a:solidFill>
            <a:srgbClr val="F9CB9C"/>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3000">
                <a:solidFill>
                  <a:srgbClr val="660000"/>
                </a:solidFill>
                <a:latin typeface="Calibri"/>
                <a:ea typeface="Calibri"/>
                <a:cs typeface="Calibri"/>
                <a:sym typeface="Calibri"/>
              </a:rPr>
              <a:t>Activity: Write and Translate</a:t>
            </a:r>
            <a:endParaRPr sz="3000">
              <a:solidFill>
                <a:srgbClr val="660000"/>
              </a:solidFill>
              <a:latin typeface="Calibri"/>
              <a:ea typeface="Calibri"/>
              <a:cs typeface="Calibri"/>
              <a:sym typeface="Calibri"/>
            </a:endParaRPr>
          </a:p>
          <a:p>
            <a:pPr indent="0" lvl="0" marL="0" marR="0" rtl="0" algn="ctr">
              <a:spcBef>
                <a:spcPts val="0"/>
              </a:spcBef>
              <a:spcAft>
                <a:spcPts val="0"/>
              </a:spcAft>
              <a:buNone/>
            </a:pPr>
            <a:r>
              <a:t/>
            </a:r>
            <a:endParaRPr sz="2100">
              <a:latin typeface="Calibri"/>
              <a:ea typeface="Calibri"/>
              <a:cs typeface="Calibri"/>
              <a:sym typeface="Calibri"/>
            </a:endParaRPr>
          </a:p>
        </p:txBody>
      </p:sp>
      <p:graphicFrame>
        <p:nvGraphicFramePr>
          <p:cNvPr id="174" name="Google Shape;174;p26"/>
          <p:cNvGraphicFramePr/>
          <p:nvPr/>
        </p:nvGraphicFramePr>
        <p:xfrm>
          <a:off x="457200" y="891775"/>
          <a:ext cx="3000000" cy="3000000"/>
        </p:xfrm>
        <a:graphic>
          <a:graphicData uri="http://schemas.openxmlformats.org/drawingml/2006/table">
            <a:tbl>
              <a:tblPr>
                <a:noFill/>
                <a:tableStyleId>{715B552B-9D97-48AA-B849-C21975D8D36E}</a:tableStyleId>
              </a:tblPr>
              <a:tblGrid>
                <a:gridCol w="4114800"/>
                <a:gridCol w="4114800"/>
              </a:tblGrid>
              <a:tr h="669600">
                <a:tc>
                  <a:txBody>
                    <a:bodyPr/>
                    <a:lstStyle/>
                    <a:p>
                      <a:pPr indent="0" lvl="0" marL="0" rtl="0" algn="ctr">
                        <a:spcBef>
                          <a:spcPts val="0"/>
                        </a:spcBef>
                        <a:spcAft>
                          <a:spcPts val="0"/>
                        </a:spcAft>
                        <a:buNone/>
                      </a:pPr>
                      <a:r>
                        <a:rPr b="1" lang="en" sz="2000">
                          <a:latin typeface="Calibri"/>
                          <a:ea typeface="Calibri"/>
                          <a:cs typeface="Calibri"/>
                          <a:sym typeface="Calibri"/>
                        </a:rPr>
                        <a:t>In my heart of hearts, what I really want my students to learn</a:t>
                      </a:r>
                      <a:endParaRPr b="1" sz="20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b="1" lang="en" sz="2000">
                          <a:latin typeface="Calibri"/>
                          <a:ea typeface="Calibri"/>
                          <a:cs typeface="Calibri"/>
                          <a:sym typeface="Calibri"/>
                        </a:rPr>
                        <a:t>Translation to SLOs students will understand</a:t>
                      </a:r>
                      <a:endParaRPr b="1" sz="2000">
                        <a:latin typeface="Calibri"/>
                        <a:ea typeface="Calibri"/>
                        <a:cs typeface="Calibri"/>
                        <a:sym typeface="Calibri"/>
                      </a:endParaRPr>
                    </a:p>
                  </a:txBody>
                  <a:tcPr marT="63500" marB="63500" marR="63500" marL="63500"/>
                </a:tc>
              </a:tr>
              <a:tr h="738850">
                <a:tc>
                  <a:txBody>
                    <a:bodyPr/>
                    <a:lstStyle/>
                    <a:p>
                      <a:pPr indent="0" lvl="0" marL="0" rtl="0" algn="l">
                        <a:spcBef>
                          <a:spcPts val="0"/>
                        </a:spcBef>
                        <a:spcAft>
                          <a:spcPts val="0"/>
                        </a:spcAft>
                        <a:buNone/>
                      </a:pPr>
                      <a:r>
                        <a:rPr lang="en" sz="1100">
                          <a:latin typeface="Calibri"/>
                          <a:ea typeface="Calibri"/>
                          <a:cs typeface="Calibri"/>
                          <a:sym typeface="Calibri"/>
                        </a:rPr>
                        <a:t>CONTENT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txBody>
                  <a:tcPr marT="63500" marB="63500" marR="63500" marL="63500"/>
                </a:tc>
              </a:tr>
              <a:tr h="738850">
                <a:tc>
                  <a:txBody>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CONTENT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txBody>
                  <a:tcPr marT="63500" marB="63500" marR="63500" marL="63500"/>
                </a:tc>
              </a:tr>
              <a:tr h="738850">
                <a:tc>
                  <a:txBody>
                    <a:bodyPr/>
                    <a:lstStyle/>
                    <a:p>
                      <a:pPr indent="0" lvl="0" marL="0" rtl="0" algn="l">
                        <a:spcBef>
                          <a:spcPts val="0"/>
                        </a:spcBef>
                        <a:spcAft>
                          <a:spcPts val="0"/>
                        </a:spcAft>
                        <a:buNone/>
                      </a:pPr>
                      <a:r>
                        <a:rPr lang="en" sz="1100">
                          <a:latin typeface="Calibri"/>
                          <a:ea typeface="Calibri"/>
                          <a:cs typeface="Calibri"/>
                          <a:sym typeface="Calibri"/>
                        </a:rPr>
                        <a:t>FUTURE-CAPACITY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txBody>
                  <a:tcPr marT="63500" marB="63500" marR="63500" marL="63500"/>
                </a:tc>
              </a:tr>
              <a:tr h="738850">
                <a:tc>
                  <a:txBody>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FUTURE-CAPACITY </a:t>
                      </a:r>
                      <a:endParaRPr sz="1100">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63500" marB="63500" marR="63500" marL="63500"/>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7"/>
          <p:cNvSpPr txBox="1"/>
          <p:nvPr/>
        </p:nvSpPr>
        <p:spPr>
          <a:xfrm>
            <a:off x="230100" y="705200"/>
            <a:ext cx="8683800" cy="433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chemeClr val="dk1"/>
                </a:solidFill>
                <a:latin typeface="Calibri"/>
                <a:ea typeface="Calibri"/>
                <a:cs typeface="Calibri"/>
                <a:sym typeface="Calibri"/>
              </a:rPr>
              <a:t>I</a:t>
            </a:r>
            <a:r>
              <a:rPr lang="en" sz="1600">
                <a:solidFill>
                  <a:schemeClr val="dk1"/>
                </a:solidFill>
                <a:latin typeface="Calibri"/>
                <a:ea typeface="Calibri"/>
                <a:cs typeface="Calibri"/>
                <a:sym typeface="Calibri"/>
              </a:rPr>
              <a:t> want my students to open a new window to the world</a:t>
            </a:r>
            <a:endParaRPr sz="16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 want my students to master learning </a:t>
            </a:r>
            <a:endParaRPr sz="1600">
              <a:solidFill>
                <a:schemeClr val="dk1"/>
              </a:solidFill>
              <a:latin typeface="Calibri"/>
              <a:ea typeface="Calibri"/>
              <a:cs typeface="Calibri"/>
              <a:sym typeface="Calibri"/>
            </a:endParaRPr>
          </a:p>
          <a:p>
            <a:pPr indent="0" lvl="0" marL="457200" rtl="0" algn="l">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 want my students to understand that error is ok and very much welcomed. </a:t>
            </a:r>
            <a:endParaRPr sz="1600">
              <a:solidFill>
                <a:schemeClr val="dk1"/>
              </a:solidFill>
              <a:latin typeface="Calibri"/>
              <a:ea typeface="Calibri"/>
              <a:cs typeface="Calibri"/>
              <a:sym typeface="Calibri"/>
            </a:endParaRPr>
          </a:p>
          <a:p>
            <a:pPr indent="0" lvl="0" marL="457200" rtl="0" algn="l">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Nothing has to be perfect the first time around.</a:t>
            </a:r>
            <a:endParaRPr sz="16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 want my students to develop ways to work together in critical engagement and camaraderie.</a:t>
            </a:r>
            <a:endParaRPr sz="16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 want my students to be empowered so they can teach themselves.</a:t>
            </a:r>
            <a:endParaRPr sz="16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 sz="1600">
                <a:solidFill>
                  <a:schemeClr val="dk1"/>
                </a:solidFill>
                <a:latin typeface="Calibri"/>
                <a:ea typeface="Calibri"/>
                <a:cs typeface="Calibri"/>
                <a:sym typeface="Calibri"/>
              </a:rPr>
              <a:t>I want students to learn a methodical approach in problem solving and critical thinking in engineering.</a:t>
            </a:r>
            <a:endParaRPr sz="16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sz="16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 want my students to explain their positions and beliefs and provide evidence and examples to support their position. I want my students to critically analyze the messages being delivered in texts of what is acceptable in race and gender roles. ... to question everything; to decolonize and think critically.</a:t>
            </a:r>
            <a:endParaRPr sz="16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sz="16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 want my students to imagine boldly and wildly.</a:t>
            </a:r>
            <a:endParaRPr sz="1600">
              <a:solidFill>
                <a:schemeClr val="dk1"/>
              </a:solidFill>
              <a:latin typeface="Calibri"/>
              <a:ea typeface="Calibri"/>
              <a:cs typeface="Calibri"/>
              <a:sym typeface="Calibri"/>
            </a:endParaRPr>
          </a:p>
          <a:p>
            <a:pPr indent="457200" lvl="0" marL="457200" rtl="0" algn="l">
              <a:lnSpc>
                <a:spcPct val="115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 want my students to feel.</a:t>
            </a:r>
            <a:endParaRPr sz="1600">
              <a:solidFill>
                <a:schemeClr val="dk1"/>
              </a:solidFill>
              <a:latin typeface="Calibri"/>
              <a:ea typeface="Calibri"/>
              <a:cs typeface="Calibri"/>
              <a:sym typeface="Calibri"/>
            </a:endParaRPr>
          </a:p>
        </p:txBody>
      </p:sp>
      <p:sp>
        <p:nvSpPr>
          <p:cNvPr id="181" name="Google Shape;181;p27"/>
          <p:cNvSpPr txBox="1"/>
          <p:nvPr>
            <p:ph idx="4294967295" type="title"/>
          </p:nvPr>
        </p:nvSpPr>
        <p:spPr>
          <a:xfrm>
            <a:off x="0" y="35875"/>
            <a:ext cx="9144000" cy="572700"/>
          </a:xfrm>
          <a:prstGeom prst="rect">
            <a:avLst/>
          </a:prstGeom>
          <a:solidFill>
            <a:srgbClr val="F9CB9C"/>
          </a:solidFill>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660000"/>
                </a:solidFill>
              </a:rPr>
              <a:t>Activity: Creative Teaching Philosophy</a:t>
            </a:r>
            <a:endParaRPr>
              <a:solidFill>
                <a:srgbClr val="66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8"/>
          <p:cNvSpPr txBox="1"/>
          <p:nvPr/>
        </p:nvSpPr>
        <p:spPr>
          <a:xfrm>
            <a:off x="0" y="77026"/>
            <a:ext cx="9144000" cy="579000"/>
          </a:xfrm>
          <a:prstGeom prst="rect">
            <a:avLst/>
          </a:prstGeom>
          <a:solidFill>
            <a:srgbClr val="F9CB9C"/>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3000">
                <a:solidFill>
                  <a:srgbClr val="660000"/>
                </a:solidFill>
                <a:latin typeface="Calibri"/>
                <a:ea typeface="Calibri"/>
                <a:cs typeface="Calibri"/>
                <a:sym typeface="Calibri"/>
              </a:rPr>
              <a:t>Activity : SLO Passion Collage</a:t>
            </a:r>
            <a:endParaRPr sz="3000">
              <a:solidFill>
                <a:srgbClr val="660000"/>
              </a:solidFill>
              <a:latin typeface="Calibri"/>
              <a:ea typeface="Calibri"/>
              <a:cs typeface="Calibri"/>
              <a:sym typeface="Calibri"/>
            </a:endParaRPr>
          </a:p>
          <a:p>
            <a:pPr indent="0" lvl="0" marL="0" marR="0" rtl="0" algn="ctr">
              <a:spcBef>
                <a:spcPts val="0"/>
              </a:spcBef>
              <a:spcAft>
                <a:spcPts val="0"/>
              </a:spcAft>
              <a:buNone/>
            </a:pPr>
            <a:r>
              <a:t/>
            </a:r>
            <a:endParaRPr sz="2100">
              <a:latin typeface="Calibri"/>
              <a:ea typeface="Calibri"/>
              <a:cs typeface="Calibri"/>
              <a:sym typeface="Calibri"/>
            </a:endParaRPr>
          </a:p>
        </p:txBody>
      </p:sp>
      <p:sp>
        <p:nvSpPr>
          <p:cNvPr id="188" name="Google Shape;188;p28"/>
          <p:cNvSpPr txBox="1"/>
          <p:nvPr/>
        </p:nvSpPr>
        <p:spPr>
          <a:xfrm>
            <a:off x="495625" y="964600"/>
            <a:ext cx="8361000" cy="38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400">
                <a:solidFill>
                  <a:schemeClr val="dk1"/>
                </a:solidFill>
                <a:latin typeface="Calibri"/>
                <a:ea typeface="Calibri"/>
                <a:cs typeface="Calibri"/>
                <a:sym typeface="Calibri"/>
              </a:rPr>
              <a:t>Write one of your passion statements on a strip of paper.</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 sz="2400">
                <a:solidFill>
                  <a:schemeClr val="dk1"/>
                </a:solidFill>
                <a:latin typeface="Calibri"/>
                <a:ea typeface="Calibri"/>
                <a:cs typeface="Calibri"/>
                <a:sym typeface="Calibri"/>
              </a:rPr>
              <a:t>Meet someone - read aloud your statement.</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 sz="2400">
                <a:solidFill>
                  <a:schemeClr val="dk1"/>
                </a:solidFill>
                <a:latin typeface="Calibri"/>
                <a:ea typeface="Calibri"/>
                <a:cs typeface="Calibri"/>
                <a:sym typeface="Calibri"/>
              </a:rPr>
              <a:t>Exchange statements. Now you have someone else’s statement</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 sz="2400">
                <a:solidFill>
                  <a:schemeClr val="dk1"/>
                </a:solidFill>
                <a:latin typeface="Calibri"/>
                <a:ea typeface="Calibri"/>
                <a:cs typeface="Calibri"/>
                <a:sym typeface="Calibri"/>
              </a:rPr>
              <a:t>Repeat meeting - reading - exchanging statements.</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 sz="2400">
                <a:solidFill>
                  <a:schemeClr val="dk1"/>
                </a:solidFill>
                <a:latin typeface="Calibri"/>
                <a:ea typeface="Calibri"/>
                <a:cs typeface="Calibri"/>
                <a:sym typeface="Calibri"/>
              </a:rPr>
              <a:t>Stand in the space.</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 sz="2400">
                <a:solidFill>
                  <a:schemeClr val="dk1"/>
                </a:solidFill>
                <a:latin typeface="Calibri"/>
                <a:ea typeface="Calibri"/>
                <a:cs typeface="Calibri"/>
                <a:sym typeface="Calibri"/>
              </a:rPr>
              <a:t>Read aloud the statement you have in your hand.</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 sz="2400">
                <a:solidFill>
                  <a:schemeClr val="dk1"/>
                </a:solidFill>
                <a:latin typeface="Calibri"/>
                <a:ea typeface="Calibri"/>
                <a:cs typeface="Calibri"/>
                <a:sym typeface="Calibri"/>
              </a:rPr>
              <a:t>I will collect all the statements and create a poem to send to you.</a:t>
            </a:r>
            <a:endParaRPr sz="24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29"/>
          <p:cNvSpPr txBox="1"/>
          <p:nvPr/>
        </p:nvSpPr>
        <p:spPr>
          <a:xfrm>
            <a:off x="242225" y="119875"/>
            <a:ext cx="8721600" cy="4901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I want my students to learn self-identity</a:t>
            </a:r>
            <a:endParaRPr sz="11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I want my students to understand their lives are the result of historical (and current) events. And yet, they are responsible to create a more just world. </a:t>
            </a:r>
            <a:endParaRPr sz="1100">
              <a:solidFill>
                <a:schemeClr val="dk1"/>
              </a:solidFill>
              <a:latin typeface="Calibri"/>
              <a:ea typeface="Calibri"/>
              <a:cs typeface="Calibri"/>
              <a:sym typeface="Calibri"/>
            </a:endParaRPr>
          </a:p>
          <a:p>
            <a:pPr indent="457200" lvl="0" marL="0" rtl="0" algn="l">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 to articulate their thoughts effectively</a:t>
            </a:r>
            <a:endParaRPr sz="1100">
              <a:solidFill>
                <a:schemeClr val="dk1"/>
              </a:solidFill>
              <a:latin typeface="Calibri"/>
              <a:ea typeface="Calibri"/>
              <a:cs typeface="Calibri"/>
              <a:sym typeface="Calibri"/>
            </a:endParaRPr>
          </a:p>
          <a:p>
            <a:pPr indent="457200" lvl="0" marL="0" rtl="0" algn="l">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  to articulate their thoughts in order to change the world. </a:t>
            </a:r>
            <a:endParaRPr sz="1100">
              <a:solidFill>
                <a:schemeClr val="dk1"/>
              </a:solidFill>
              <a:latin typeface="Calibri"/>
              <a:ea typeface="Calibri"/>
              <a:cs typeface="Calibri"/>
              <a:sym typeface="Calibri"/>
            </a:endParaRPr>
          </a:p>
          <a:p>
            <a:pPr indent="457200" lvl="0" marL="0" rtl="0" algn="l">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to make the change they want to see made in the world. </a:t>
            </a:r>
            <a:endParaRPr sz="11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I want my students </a:t>
            </a:r>
            <a:endParaRPr sz="1100">
              <a:solidFill>
                <a:schemeClr val="dk1"/>
              </a:solidFill>
              <a:latin typeface="Calibri"/>
              <a:ea typeface="Calibri"/>
              <a:cs typeface="Calibri"/>
              <a:sym typeface="Calibri"/>
            </a:endParaRPr>
          </a:p>
          <a:p>
            <a:pPr indent="457200" lvl="0" marL="457200" rtl="0" algn="l">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to respectfully engage in critical conversations. </a:t>
            </a:r>
            <a:endParaRPr sz="1100">
              <a:solidFill>
                <a:schemeClr val="dk1"/>
              </a:solidFill>
              <a:latin typeface="Calibri"/>
              <a:ea typeface="Calibri"/>
              <a:cs typeface="Calibri"/>
              <a:sym typeface="Calibri"/>
            </a:endParaRPr>
          </a:p>
          <a:p>
            <a:pPr indent="457200" lvl="0" marL="457200" rtl="0" algn="l">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to relish having the opportunity </a:t>
            </a:r>
            <a:endParaRPr sz="1100">
              <a:solidFill>
                <a:schemeClr val="dk1"/>
              </a:solidFill>
              <a:latin typeface="Calibri"/>
              <a:ea typeface="Calibri"/>
              <a:cs typeface="Calibri"/>
              <a:sym typeface="Calibri"/>
            </a:endParaRPr>
          </a:p>
          <a:p>
            <a:pPr indent="457200" lvl="0" marL="914400" rtl="0" algn="l">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to express their thoughts and analyses in written form. </a:t>
            </a:r>
            <a:endParaRPr sz="11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I want my students to understand the pieces of knowledge that will help them succeed</a:t>
            </a:r>
            <a:endParaRPr sz="1100">
              <a:solidFill>
                <a:schemeClr val="dk1"/>
              </a:solidFill>
              <a:latin typeface="Calibri"/>
              <a:ea typeface="Calibri"/>
              <a:cs typeface="Calibri"/>
              <a:sym typeface="Calibri"/>
            </a:endParaRPr>
          </a:p>
          <a:p>
            <a:pPr indent="0" lvl="0" marL="457200" rtl="0" algn="l">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 ... and allow </a:t>
            </a:r>
            <a:r>
              <a:rPr i="1" lang="en" sz="1100">
                <a:solidFill>
                  <a:schemeClr val="dk1"/>
                </a:solidFill>
                <a:latin typeface="Calibri"/>
                <a:ea typeface="Calibri"/>
                <a:cs typeface="Calibri"/>
                <a:sym typeface="Calibri"/>
              </a:rPr>
              <a:t>that</a:t>
            </a:r>
            <a:r>
              <a:rPr lang="en" sz="1100">
                <a:solidFill>
                  <a:schemeClr val="dk1"/>
                </a:solidFill>
                <a:latin typeface="Calibri"/>
                <a:ea typeface="Calibri"/>
                <a:cs typeface="Calibri"/>
                <a:sym typeface="Calibri"/>
              </a:rPr>
              <a:t> to resonate </a:t>
            </a:r>
            <a:endParaRPr sz="1100">
              <a:solidFill>
                <a:schemeClr val="dk1"/>
              </a:solidFill>
              <a:latin typeface="Calibri"/>
              <a:ea typeface="Calibri"/>
              <a:cs typeface="Calibri"/>
              <a:sym typeface="Calibri"/>
            </a:endParaRPr>
          </a:p>
          <a:p>
            <a:pPr indent="0" lvl="0" marL="457200" rtl="0" algn="l">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 and cut through the B.S. </a:t>
            </a:r>
            <a:endParaRPr sz="11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I want my students to feel and wield the force of reason.</a:t>
            </a:r>
            <a:endParaRPr sz="11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I want students to develop professional self-efficacy.</a:t>
            </a:r>
            <a:endParaRPr sz="1100">
              <a:solidFill>
                <a:schemeClr val="dk1"/>
              </a:solidFill>
              <a:latin typeface="Calibri"/>
              <a:ea typeface="Calibri"/>
              <a:cs typeface="Calibri"/>
              <a:sym typeface="Calibri"/>
            </a:endParaRPr>
          </a:p>
          <a:p>
            <a:pPr indent="457200" lvl="0" marL="0" rtl="0" algn="l">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to think and stand on their own as future teachers.</a:t>
            </a:r>
            <a:endParaRPr sz="1100">
              <a:solidFill>
                <a:schemeClr val="dk1"/>
              </a:solidFill>
              <a:latin typeface="Calibri"/>
              <a:ea typeface="Calibri"/>
              <a:cs typeface="Calibri"/>
              <a:sym typeface="Calibri"/>
            </a:endParaRPr>
          </a:p>
          <a:p>
            <a:pPr indent="457200" lvl="0" marL="0" rtl="0" algn="l">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to view teaching as a dialogue with students.</a:t>
            </a:r>
            <a:endParaRPr sz="11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I want my students to be </a:t>
            </a:r>
            <a:endParaRPr sz="1100">
              <a:solidFill>
                <a:schemeClr val="dk1"/>
              </a:solidFill>
              <a:latin typeface="Calibri"/>
              <a:ea typeface="Calibri"/>
              <a:cs typeface="Calibri"/>
              <a:sym typeface="Calibri"/>
            </a:endParaRPr>
          </a:p>
          <a:p>
            <a:pPr indent="0" lvl="0" marL="457200" rtl="0" algn="l">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effective social entrepreneurs and leaders in non-profit organizations.</a:t>
            </a:r>
            <a:endParaRPr sz="11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I want my students to be impacted </a:t>
            </a:r>
            <a:endParaRPr sz="1100">
              <a:solidFill>
                <a:schemeClr val="dk1"/>
              </a:solidFill>
              <a:latin typeface="Calibri"/>
              <a:ea typeface="Calibri"/>
              <a:cs typeface="Calibri"/>
              <a:sym typeface="Calibri"/>
            </a:endParaRPr>
          </a:p>
          <a:p>
            <a:pPr indent="457200" lvl="0" marL="0" rtl="0" algn="l">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and come into their own.</a:t>
            </a:r>
            <a:endParaRPr sz="2400">
              <a:solidFill>
                <a:schemeClr val="dk1"/>
              </a:solidFill>
              <a:latin typeface="Calibri"/>
              <a:ea typeface="Calibri"/>
              <a:cs typeface="Calibri"/>
              <a:sym typeface="Calibri"/>
            </a:endParaRPr>
          </a:p>
        </p:txBody>
      </p:sp>
      <p:sp>
        <p:nvSpPr>
          <p:cNvPr id="195" name="Google Shape;195;p29"/>
          <p:cNvSpPr txBox="1"/>
          <p:nvPr/>
        </p:nvSpPr>
        <p:spPr>
          <a:xfrm>
            <a:off x="6251375" y="3754225"/>
            <a:ext cx="2553000" cy="1126200"/>
          </a:xfrm>
          <a:prstGeom prst="rect">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Calibri"/>
                <a:ea typeface="Calibri"/>
                <a:cs typeface="Calibri"/>
                <a:sym typeface="Calibri"/>
              </a:rPr>
              <a:t>Individual lines created by workshop participants at Lilly 2020 San Diego. Collage created by Shamini Dias</a:t>
            </a:r>
            <a:endParaRPr i="1">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30"/>
          <p:cNvSpPr txBox="1"/>
          <p:nvPr/>
        </p:nvSpPr>
        <p:spPr>
          <a:xfrm>
            <a:off x="0" y="77026"/>
            <a:ext cx="9144000" cy="579000"/>
          </a:xfrm>
          <a:prstGeom prst="rect">
            <a:avLst/>
          </a:prstGeom>
          <a:solidFill>
            <a:srgbClr val="F9CB9C"/>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3000">
                <a:solidFill>
                  <a:srgbClr val="660000"/>
                </a:solidFill>
                <a:latin typeface="Calibri"/>
                <a:ea typeface="Calibri"/>
                <a:cs typeface="Calibri"/>
                <a:sym typeface="Calibri"/>
              </a:rPr>
              <a:t>Reflection</a:t>
            </a:r>
            <a:endParaRPr sz="3000">
              <a:solidFill>
                <a:srgbClr val="660000"/>
              </a:solidFill>
              <a:latin typeface="Calibri"/>
              <a:ea typeface="Calibri"/>
              <a:cs typeface="Calibri"/>
              <a:sym typeface="Calibri"/>
            </a:endParaRPr>
          </a:p>
          <a:p>
            <a:pPr indent="0" lvl="0" marL="0" marR="0" rtl="0" algn="ctr">
              <a:spcBef>
                <a:spcPts val="0"/>
              </a:spcBef>
              <a:spcAft>
                <a:spcPts val="0"/>
              </a:spcAft>
              <a:buNone/>
            </a:pPr>
            <a:r>
              <a:t/>
            </a:r>
            <a:endParaRPr sz="2100">
              <a:latin typeface="Calibri"/>
              <a:ea typeface="Calibri"/>
              <a:cs typeface="Calibri"/>
              <a:sym typeface="Calibri"/>
            </a:endParaRPr>
          </a:p>
        </p:txBody>
      </p:sp>
      <p:sp>
        <p:nvSpPr>
          <p:cNvPr id="202" name="Google Shape;202;p30"/>
          <p:cNvSpPr txBox="1"/>
          <p:nvPr/>
        </p:nvSpPr>
        <p:spPr>
          <a:xfrm>
            <a:off x="275100" y="1365075"/>
            <a:ext cx="8593800" cy="2627100"/>
          </a:xfrm>
          <a:prstGeom prst="rect">
            <a:avLst/>
          </a:prstGeom>
          <a:solidFill>
            <a:srgbClr val="F4CCCC"/>
          </a:solidFill>
          <a:ln>
            <a:noFill/>
          </a:ln>
        </p:spPr>
        <p:txBody>
          <a:bodyPr anchorCtr="0" anchor="t" bIns="45700" lIns="91425" spcFirstLastPara="1" rIns="91425" wrap="square" tIns="45700">
            <a:noAutofit/>
          </a:bodyPr>
          <a:lstStyle/>
          <a:p>
            <a:pPr indent="0" lvl="0" marL="0" rtl="0" algn="l">
              <a:spcBef>
                <a:spcPts val="0"/>
              </a:spcBef>
              <a:spcAft>
                <a:spcPts val="300"/>
              </a:spcAft>
              <a:buSzPts val="1100"/>
              <a:buNone/>
            </a:pPr>
            <a:r>
              <a:rPr lang="en" sz="3000">
                <a:solidFill>
                  <a:schemeClr val="dk1"/>
                </a:solidFill>
                <a:latin typeface="Calibri"/>
                <a:ea typeface="Calibri"/>
                <a:cs typeface="Calibri"/>
                <a:sym typeface="Calibri"/>
              </a:rPr>
              <a:t>H</a:t>
            </a:r>
            <a:r>
              <a:rPr lang="en" sz="3000">
                <a:solidFill>
                  <a:schemeClr val="dk1"/>
                </a:solidFill>
                <a:latin typeface="Calibri"/>
                <a:ea typeface="Calibri"/>
                <a:cs typeface="Calibri"/>
                <a:sym typeface="Calibri"/>
              </a:rPr>
              <a:t>ow do your deep values and passion as an educator enter your classroom and your facilitation of learning? What might you do to deepen how you integrate your disciplinary passion, your educator values and aspirations, and your day to day teaching? </a:t>
            </a:r>
            <a:endParaRPr sz="30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pic>
        <p:nvPicPr>
          <p:cNvPr id="208" name="Google Shape;208;p31"/>
          <p:cNvPicPr preferRelativeResize="0"/>
          <p:nvPr/>
        </p:nvPicPr>
        <p:blipFill>
          <a:blip r:embed="rId3">
            <a:alphaModFix/>
          </a:blip>
          <a:stretch>
            <a:fillRect/>
          </a:stretch>
        </p:blipFill>
        <p:spPr>
          <a:xfrm>
            <a:off x="408725" y="0"/>
            <a:ext cx="5811024" cy="5303573"/>
          </a:xfrm>
          <a:prstGeom prst="rect">
            <a:avLst/>
          </a:prstGeom>
          <a:noFill/>
          <a:ln>
            <a:noFill/>
          </a:ln>
        </p:spPr>
      </p:pic>
      <p:sp>
        <p:nvSpPr>
          <p:cNvPr id="209" name="Google Shape;209;p31"/>
          <p:cNvSpPr txBox="1"/>
          <p:nvPr/>
        </p:nvSpPr>
        <p:spPr>
          <a:xfrm>
            <a:off x="1802125" y="1490225"/>
            <a:ext cx="3325200" cy="26271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1100"/>
              <a:buNone/>
            </a:pPr>
            <a:r>
              <a:rPr lang="en" sz="4800">
                <a:solidFill>
                  <a:schemeClr val="dk1"/>
                </a:solidFill>
                <a:latin typeface="Calibri"/>
                <a:ea typeface="Calibri"/>
                <a:cs typeface="Calibri"/>
                <a:sym typeface="Calibri"/>
              </a:rPr>
              <a:t>Questions</a:t>
            </a:r>
            <a:endParaRPr sz="4800">
              <a:solidFill>
                <a:schemeClr val="dk1"/>
              </a:solidFill>
              <a:latin typeface="Calibri"/>
              <a:ea typeface="Calibri"/>
              <a:cs typeface="Calibri"/>
              <a:sym typeface="Calibri"/>
            </a:endParaRPr>
          </a:p>
          <a:p>
            <a:pPr indent="0" lvl="0" marL="0" rtl="0" algn="ctr">
              <a:spcBef>
                <a:spcPts val="300"/>
              </a:spcBef>
              <a:spcAft>
                <a:spcPts val="0"/>
              </a:spcAft>
              <a:buSzPts val="1100"/>
              <a:buNone/>
            </a:pPr>
            <a:r>
              <a:rPr lang="en" sz="4800">
                <a:solidFill>
                  <a:schemeClr val="dk1"/>
                </a:solidFill>
                <a:latin typeface="Calibri"/>
                <a:ea typeface="Calibri"/>
                <a:cs typeface="Calibri"/>
                <a:sym typeface="Calibri"/>
              </a:rPr>
              <a:t>Thoughts</a:t>
            </a:r>
            <a:endParaRPr sz="4800">
              <a:solidFill>
                <a:schemeClr val="dk1"/>
              </a:solidFill>
              <a:latin typeface="Calibri"/>
              <a:ea typeface="Calibri"/>
              <a:cs typeface="Calibri"/>
              <a:sym typeface="Calibri"/>
            </a:endParaRPr>
          </a:p>
          <a:p>
            <a:pPr indent="0" lvl="0" marL="0" rtl="0" algn="ctr">
              <a:spcBef>
                <a:spcPts val="300"/>
              </a:spcBef>
              <a:spcAft>
                <a:spcPts val="300"/>
              </a:spcAft>
              <a:buSzPts val="1100"/>
              <a:buNone/>
            </a:pPr>
            <a:r>
              <a:rPr lang="en" sz="4800">
                <a:solidFill>
                  <a:schemeClr val="dk1"/>
                </a:solidFill>
                <a:latin typeface="Calibri"/>
                <a:ea typeface="Calibri"/>
                <a:cs typeface="Calibri"/>
                <a:sym typeface="Calibri"/>
              </a:rPr>
              <a:t>Ideas</a:t>
            </a:r>
            <a:endParaRPr sz="4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nvSpPr>
        <p:spPr>
          <a:xfrm>
            <a:off x="292050" y="525875"/>
            <a:ext cx="8559900" cy="4003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3000">
                <a:solidFill>
                  <a:schemeClr val="dk1"/>
                </a:solidFill>
                <a:latin typeface="Calibri"/>
                <a:ea typeface="Calibri"/>
                <a:cs typeface="Calibri"/>
                <a:sym typeface="Calibri"/>
              </a:rPr>
              <a:t>Workshop Outcomes</a:t>
            </a:r>
            <a:endParaRPr b="1" sz="3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b="1" sz="3000">
              <a:solidFill>
                <a:schemeClr val="dk1"/>
              </a:solidFill>
              <a:latin typeface="Calibri"/>
              <a:ea typeface="Calibri"/>
              <a:cs typeface="Calibri"/>
              <a:sym typeface="Calibri"/>
            </a:endParaRPr>
          </a:p>
          <a:p>
            <a:pPr indent="-381000" lvl="0" marL="457200" rtl="0" algn="l">
              <a:lnSpc>
                <a:spcPct val="115000"/>
              </a:lnSpc>
              <a:spcBef>
                <a:spcPts val="0"/>
              </a:spcBef>
              <a:spcAft>
                <a:spcPts val="0"/>
              </a:spcAft>
              <a:buClr>
                <a:schemeClr val="dk1"/>
              </a:buClr>
              <a:buSzPts val="2400"/>
              <a:buFont typeface="Calibri"/>
              <a:buAutoNum type="arabicPeriod"/>
            </a:pPr>
            <a:r>
              <a:rPr lang="en" sz="2400">
                <a:solidFill>
                  <a:schemeClr val="dk1"/>
                </a:solidFill>
                <a:latin typeface="Calibri"/>
                <a:ea typeface="Calibri"/>
                <a:cs typeface="Calibri"/>
                <a:sym typeface="Calibri"/>
              </a:rPr>
              <a:t>Explicitly articulate your core values and beliefs as a teacher-scholar.</a:t>
            </a:r>
            <a:endParaRPr sz="2400">
              <a:solidFill>
                <a:schemeClr val="dk1"/>
              </a:solidFill>
              <a:latin typeface="Calibri"/>
              <a:ea typeface="Calibri"/>
              <a:cs typeface="Calibri"/>
              <a:sym typeface="Calibri"/>
            </a:endParaRPr>
          </a:p>
          <a:p>
            <a:pPr indent="-381000" lvl="0" marL="457200" rtl="0" algn="l">
              <a:lnSpc>
                <a:spcPct val="115000"/>
              </a:lnSpc>
              <a:spcBef>
                <a:spcPts val="0"/>
              </a:spcBef>
              <a:spcAft>
                <a:spcPts val="0"/>
              </a:spcAft>
              <a:buClr>
                <a:schemeClr val="dk1"/>
              </a:buClr>
              <a:buSzPts val="2400"/>
              <a:buFont typeface="Calibri"/>
              <a:buAutoNum type="arabicPeriod"/>
            </a:pPr>
            <a:r>
              <a:rPr lang="en" sz="2400">
                <a:solidFill>
                  <a:schemeClr val="dk1"/>
                </a:solidFill>
                <a:latin typeface="Calibri"/>
                <a:ea typeface="Calibri"/>
                <a:cs typeface="Calibri"/>
                <a:sym typeface="Calibri"/>
              </a:rPr>
              <a:t>Distinguish and generate both content- and future-capacity outcomes for a course.</a:t>
            </a:r>
            <a:endParaRPr sz="2400">
              <a:solidFill>
                <a:schemeClr val="dk1"/>
              </a:solidFill>
              <a:latin typeface="Calibri"/>
              <a:ea typeface="Calibri"/>
              <a:cs typeface="Calibri"/>
              <a:sym typeface="Calibri"/>
            </a:endParaRPr>
          </a:p>
          <a:p>
            <a:pPr indent="-381000" lvl="0" marL="457200" rtl="0" algn="l">
              <a:lnSpc>
                <a:spcPct val="115000"/>
              </a:lnSpc>
              <a:spcBef>
                <a:spcPts val="0"/>
              </a:spcBef>
              <a:spcAft>
                <a:spcPts val="0"/>
              </a:spcAft>
              <a:buClr>
                <a:schemeClr val="dk1"/>
              </a:buClr>
              <a:buSzPts val="2400"/>
              <a:buFont typeface="Calibri"/>
              <a:buAutoNum type="arabicPeriod"/>
            </a:pPr>
            <a:r>
              <a:rPr lang="en" sz="2400">
                <a:solidFill>
                  <a:schemeClr val="dk1"/>
                </a:solidFill>
                <a:latin typeface="Calibri"/>
                <a:ea typeface="Calibri"/>
                <a:cs typeface="Calibri"/>
                <a:sym typeface="Calibri"/>
              </a:rPr>
              <a:t>Write a creative teaching philosophy that reflects your vision for meaningful student success in your discipline and in the future.</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32"/>
          <p:cNvSpPr txBox="1"/>
          <p:nvPr/>
        </p:nvSpPr>
        <p:spPr>
          <a:xfrm>
            <a:off x="1950525" y="820725"/>
            <a:ext cx="3325200" cy="26271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1100"/>
              <a:buNone/>
            </a:pPr>
            <a:r>
              <a:rPr lang="en" sz="4800">
                <a:solidFill>
                  <a:schemeClr val="dk1"/>
                </a:solidFill>
                <a:latin typeface="Calibri"/>
                <a:ea typeface="Calibri"/>
                <a:cs typeface="Calibri"/>
                <a:sym typeface="Calibri"/>
              </a:rPr>
              <a:t>Questions</a:t>
            </a:r>
            <a:endParaRPr sz="4800">
              <a:solidFill>
                <a:schemeClr val="dk1"/>
              </a:solidFill>
              <a:latin typeface="Calibri"/>
              <a:ea typeface="Calibri"/>
              <a:cs typeface="Calibri"/>
              <a:sym typeface="Calibri"/>
            </a:endParaRPr>
          </a:p>
          <a:p>
            <a:pPr indent="0" lvl="0" marL="0" rtl="0" algn="ctr">
              <a:spcBef>
                <a:spcPts val="300"/>
              </a:spcBef>
              <a:spcAft>
                <a:spcPts val="0"/>
              </a:spcAft>
              <a:buSzPts val="1100"/>
              <a:buNone/>
            </a:pPr>
            <a:r>
              <a:rPr lang="en" sz="4800">
                <a:solidFill>
                  <a:schemeClr val="dk1"/>
                </a:solidFill>
                <a:latin typeface="Calibri"/>
                <a:ea typeface="Calibri"/>
                <a:cs typeface="Calibri"/>
                <a:sym typeface="Calibri"/>
              </a:rPr>
              <a:t>Thoughts</a:t>
            </a:r>
            <a:endParaRPr sz="4800">
              <a:solidFill>
                <a:schemeClr val="dk1"/>
              </a:solidFill>
              <a:latin typeface="Calibri"/>
              <a:ea typeface="Calibri"/>
              <a:cs typeface="Calibri"/>
              <a:sym typeface="Calibri"/>
            </a:endParaRPr>
          </a:p>
          <a:p>
            <a:pPr indent="0" lvl="0" marL="0" rtl="0" algn="ctr">
              <a:spcBef>
                <a:spcPts val="300"/>
              </a:spcBef>
              <a:spcAft>
                <a:spcPts val="300"/>
              </a:spcAft>
              <a:buSzPts val="1100"/>
              <a:buNone/>
            </a:pPr>
            <a:r>
              <a:rPr lang="en" sz="4800">
                <a:solidFill>
                  <a:schemeClr val="dk1"/>
                </a:solidFill>
                <a:latin typeface="Calibri"/>
                <a:ea typeface="Calibri"/>
                <a:cs typeface="Calibri"/>
                <a:sym typeface="Calibri"/>
              </a:rPr>
              <a:t>Ideas</a:t>
            </a:r>
            <a:endParaRPr sz="4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nvSpPr>
        <p:spPr>
          <a:xfrm>
            <a:off x="468300" y="507226"/>
            <a:ext cx="8207400" cy="2298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4400">
                <a:solidFill>
                  <a:srgbClr val="741B47"/>
                </a:solidFill>
                <a:latin typeface="Calibri"/>
                <a:ea typeface="Calibri"/>
                <a:cs typeface="Calibri"/>
                <a:sym typeface="Calibri"/>
              </a:rPr>
              <a:t>“… what I really want - in my heart of hearts – my students to learn”</a:t>
            </a:r>
            <a:endParaRPr sz="4400">
              <a:solidFill>
                <a:srgbClr val="741B47"/>
              </a:solidFill>
              <a:latin typeface="Calibri"/>
              <a:ea typeface="Calibri"/>
              <a:cs typeface="Calibri"/>
              <a:sym typeface="Calibri"/>
            </a:endParaRPr>
          </a:p>
          <a:p>
            <a:pPr indent="0" lvl="0" marL="0" marR="0" rtl="0" algn="ctr">
              <a:spcBef>
                <a:spcPts val="0"/>
              </a:spcBef>
              <a:spcAft>
                <a:spcPts val="0"/>
              </a:spcAft>
              <a:buNone/>
            </a:pPr>
            <a:r>
              <a:t/>
            </a:r>
            <a:endParaRPr sz="1800">
              <a:solidFill>
                <a:srgbClr val="741B47"/>
              </a:solidFill>
              <a:latin typeface="Calibri"/>
              <a:ea typeface="Calibri"/>
              <a:cs typeface="Calibri"/>
              <a:sym typeface="Calibri"/>
            </a:endParaRPr>
          </a:p>
          <a:p>
            <a:pPr indent="0" lvl="0" marL="0" marR="0" rtl="0" algn="ctr">
              <a:spcBef>
                <a:spcPts val="0"/>
              </a:spcBef>
              <a:spcAft>
                <a:spcPts val="0"/>
              </a:spcAft>
              <a:buNone/>
            </a:pPr>
            <a:r>
              <a:rPr lang="en" sz="1800">
                <a:solidFill>
                  <a:srgbClr val="741B47"/>
                </a:solidFill>
                <a:latin typeface="Calibri"/>
                <a:ea typeface="Calibri"/>
                <a:cs typeface="Calibri"/>
                <a:sym typeface="Calibri"/>
              </a:rPr>
              <a:t>Josh Ashenmiller, 2013</a:t>
            </a:r>
            <a:endParaRPr sz="1800">
              <a:solidFill>
                <a:srgbClr val="741B47"/>
              </a:solidFill>
              <a:latin typeface="Calibri"/>
              <a:ea typeface="Calibri"/>
              <a:cs typeface="Calibri"/>
              <a:sym typeface="Calibri"/>
            </a:endParaRPr>
          </a:p>
          <a:p>
            <a:pPr indent="0" lvl="0" marL="0" marR="0" rtl="0" algn="ctr">
              <a:spcBef>
                <a:spcPts val="0"/>
              </a:spcBef>
              <a:spcAft>
                <a:spcPts val="0"/>
              </a:spcAft>
              <a:buNone/>
            </a:pPr>
            <a:r>
              <a:rPr lang="en" sz="1800">
                <a:solidFill>
                  <a:srgbClr val="741B47"/>
                </a:solidFill>
                <a:latin typeface="Calibri"/>
                <a:ea typeface="Calibri"/>
                <a:cs typeface="Calibri"/>
                <a:sym typeface="Calibri"/>
              </a:rPr>
              <a:t>History Professor</a:t>
            </a:r>
            <a:endParaRPr sz="1800">
              <a:solidFill>
                <a:srgbClr val="741B47"/>
              </a:solidFill>
              <a:latin typeface="Calibri"/>
              <a:ea typeface="Calibri"/>
              <a:cs typeface="Calibri"/>
              <a:sym typeface="Calibri"/>
            </a:endParaRPr>
          </a:p>
          <a:p>
            <a:pPr indent="0" lvl="0" marL="0" marR="0" rtl="0" algn="ctr">
              <a:spcBef>
                <a:spcPts val="0"/>
              </a:spcBef>
              <a:spcAft>
                <a:spcPts val="0"/>
              </a:spcAft>
              <a:buNone/>
            </a:pPr>
            <a:r>
              <a:t/>
            </a:r>
            <a:endParaRPr sz="4400">
              <a:solidFill>
                <a:srgbClr val="741B47"/>
              </a:solidFill>
              <a:latin typeface="Calibri"/>
              <a:ea typeface="Calibri"/>
              <a:cs typeface="Calibri"/>
              <a:sym typeface="Calibri"/>
            </a:endParaRPr>
          </a:p>
        </p:txBody>
      </p:sp>
      <p:sp>
        <p:nvSpPr>
          <p:cNvPr id="68" name="Google Shape;68;p15"/>
          <p:cNvSpPr txBox="1"/>
          <p:nvPr/>
        </p:nvSpPr>
        <p:spPr>
          <a:xfrm>
            <a:off x="509350" y="4525600"/>
            <a:ext cx="8032500" cy="41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latin typeface="Calibri"/>
                <a:ea typeface="Calibri"/>
                <a:cs typeface="Calibri"/>
                <a:sym typeface="Calibri"/>
                <a:hlinkClick r:id="rId3"/>
              </a:rPr>
              <a:t>https://www.historians.org/publications-and-directories/perspectives-on-history/january-2015/slo-curve-ball</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6"/>
          <p:cNvSpPr txBox="1"/>
          <p:nvPr>
            <p:ph type="title"/>
          </p:nvPr>
        </p:nvSpPr>
        <p:spPr>
          <a:xfrm>
            <a:off x="0" y="0"/>
            <a:ext cx="914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Discovering Passion Inside Your</a:t>
            </a:r>
            <a:r>
              <a:rPr b="1" lang="en"/>
              <a:t> SLOs</a:t>
            </a:r>
            <a:endParaRPr b="1"/>
          </a:p>
        </p:txBody>
      </p:sp>
      <p:pic>
        <p:nvPicPr>
          <p:cNvPr id="74" name="Google Shape;74;p16"/>
          <p:cNvPicPr preferRelativeResize="0"/>
          <p:nvPr/>
        </p:nvPicPr>
        <p:blipFill>
          <a:blip r:embed="rId3">
            <a:alphaModFix/>
          </a:blip>
          <a:stretch>
            <a:fillRect/>
          </a:stretch>
        </p:blipFill>
        <p:spPr>
          <a:xfrm rot="-723035">
            <a:off x="4533850" y="730612"/>
            <a:ext cx="4492375" cy="3682275"/>
          </a:xfrm>
          <a:prstGeom prst="rect">
            <a:avLst/>
          </a:prstGeom>
          <a:noFill/>
          <a:ln>
            <a:noFill/>
          </a:ln>
        </p:spPr>
      </p:pic>
      <p:sp>
        <p:nvSpPr>
          <p:cNvPr id="75" name="Google Shape;75;p16"/>
          <p:cNvSpPr txBox="1"/>
          <p:nvPr>
            <p:ph idx="1" type="body"/>
          </p:nvPr>
        </p:nvSpPr>
        <p:spPr>
          <a:xfrm>
            <a:off x="206225" y="1095600"/>
            <a:ext cx="4706700" cy="2952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000">
                <a:solidFill>
                  <a:srgbClr val="000000"/>
                </a:solidFill>
              </a:rPr>
              <a:t>What do you passionately care about in teaching your subject?</a:t>
            </a:r>
            <a:endParaRPr sz="2000">
              <a:solidFill>
                <a:srgbClr val="000000"/>
              </a:solidFill>
            </a:endParaRPr>
          </a:p>
          <a:p>
            <a:pPr indent="0" lvl="0" marL="0" rtl="0" algn="l">
              <a:lnSpc>
                <a:spcPct val="100000"/>
              </a:lnSpc>
              <a:spcBef>
                <a:spcPts val="0"/>
              </a:spcBef>
              <a:spcAft>
                <a:spcPts val="0"/>
              </a:spcAft>
              <a:buNone/>
            </a:pPr>
            <a:r>
              <a:t/>
            </a:r>
            <a:endParaRPr sz="2000">
              <a:solidFill>
                <a:srgbClr val="000000"/>
              </a:solidFill>
            </a:endParaRPr>
          </a:p>
          <a:p>
            <a:pPr indent="0" lvl="0" marL="0" rtl="0" algn="l">
              <a:lnSpc>
                <a:spcPct val="100000"/>
              </a:lnSpc>
              <a:spcBef>
                <a:spcPts val="0"/>
              </a:spcBef>
              <a:spcAft>
                <a:spcPts val="0"/>
              </a:spcAft>
              <a:buNone/>
            </a:pPr>
            <a:r>
              <a:rPr lang="en" sz="2000">
                <a:solidFill>
                  <a:srgbClr val="000000"/>
                </a:solidFill>
              </a:rPr>
              <a:t>What brings you joy and lights you up?</a:t>
            </a:r>
            <a:endParaRPr sz="2000">
              <a:solidFill>
                <a:srgbClr val="000000"/>
              </a:solidFill>
            </a:endParaRPr>
          </a:p>
          <a:p>
            <a:pPr indent="0" lvl="0" marL="0" rtl="0" algn="l">
              <a:lnSpc>
                <a:spcPct val="100000"/>
              </a:lnSpc>
              <a:spcBef>
                <a:spcPts val="0"/>
              </a:spcBef>
              <a:spcAft>
                <a:spcPts val="0"/>
              </a:spcAft>
              <a:buNone/>
            </a:pPr>
            <a:r>
              <a:t/>
            </a:r>
            <a:endParaRPr sz="2000">
              <a:solidFill>
                <a:srgbClr val="000000"/>
              </a:solidFill>
            </a:endParaRPr>
          </a:p>
          <a:p>
            <a:pPr indent="0" lvl="0" marL="0" rtl="0" algn="l">
              <a:lnSpc>
                <a:spcPct val="100000"/>
              </a:lnSpc>
              <a:spcBef>
                <a:spcPts val="0"/>
              </a:spcBef>
              <a:spcAft>
                <a:spcPts val="0"/>
              </a:spcAft>
              <a:buNone/>
            </a:pPr>
            <a:r>
              <a:rPr lang="en" sz="2000">
                <a:solidFill>
                  <a:srgbClr val="000000"/>
                </a:solidFill>
              </a:rPr>
              <a:t>Does writing SLOs excite and thrill you?</a:t>
            </a:r>
            <a:endParaRPr sz="2000">
              <a:solidFill>
                <a:srgbClr val="000000"/>
              </a:solidFill>
            </a:endParaRPr>
          </a:p>
          <a:p>
            <a:pPr indent="0" lvl="0" marL="0" rtl="0" algn="l">
              <a:lnSpc>
                <a:spcPct val="100000"/>
              </a:lnSpc>
              <a:spcBef>
                <a:spcPts val="0"/>
              </a:spcBef>
              <a:spcAft>
                <a:spcPts val="0"/>
              </a:spcAft>
              <a:buClr>
                <a:schemeClr val="dk1"/>
              </a:buClr>
              <a:buSzPts val="1100"/>
              <a:buFont typeface="Arial"/>
              <a:buNone/>
            </a:pPr>
            <a:r>
              <a:t/>
            </a:r>
            <a:endParaRPr sz="2000">
              <a:solidFill>
                <a:srgbClr val="000000"/>
              </a:solidFill>
            </a:endParaRPr>
          </a:p>
          <a:p>
            <a:pPr indent="0" lvl="0" marL="0" rtl="0" algn="l">
              <a:lnSpc>
                <a:spcPct val="100000"/>
              </a:lnSpc>
              <a:spcBef>
                <a:spcPts val="0"/>
              </a:spcBef>
              <a:spcAft>
                <a:spcPts val="0"/>
              </a:spcAft>
              <a:buClr>
                <a:schemeClr val="dk1"/>
              </a:buClr>
              <a:buSzPts val="1100"/>
              <a:buFont typeface="Arial"/>
              <a:buNone/>
            </a:pPr>
            <a:r>
              <a:rPr lang="en" sz="2000">
                <a:solidFill>
                  <a:srgbClr val="000000"/>
                </a:solidFill>
              </a:rPr>
              <a:t>Do your SLOs contain the passion you feel about your subject? </a:t>
            </a:r>
            <a:endParaRPr sz="2000">
              <a:solidFill>
                <a:srgbClr val="000000"/>
              </a:solidFill>
            </a:endParaRPr>
          </a:p>
          <a:p>
            <a:pPr indent="0" lvl="0" marL="0" rtl="0" algn="l">
              <a:lnSpc>
                <a:spcPct val="100000"/>
              </a:lnSpc>
              <a:spcBef>
                <a:spcPts val="0"/>
              </a:spcBef>
              <a:spcAft>
                <a:spcPts val="0"/>
              </a:spcAft>
              <a:buClr>
                <a:schemeClr val="dk1"/>
              </a:buClr>
              <a:buSzPts val="1100"/>
              <a:buFont typeface="Arial"/>
              <a:buNone/>
            </a:pPr>
            <a:r>
              <a:t/>
            </a:r>
            <a:endParaRPr sz="2000">
              <a:solidFill>
                <a:srgbClr val="000000"/>
              </a:solidFill>
            </a:endParaRPr>
          </a:p>
          <a:p>
            <a:pPr indent="0" lvl="0" marL="0" rtl="0" algn="l">
              <a:lnSpc>
                <a:spcPct val="100000"/>
              </a:lnSpc>
              <a:spcBef>
                <a:spcPts val="0"/>
              </a:spcBef>
              <a:spcAft>
                <a:spcPts val="0"/>
              </a:spcAft>
              <a:buNone/>
            </a:pPr>
            <a:r>
              <a:t/>
            </a:r>
            <a:endParaRPr sz="20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152400" y="152400"/>
            <a:ext cx="4055924" cy="4838701"/>
          </a:xfrm>
          <a:prstGeom prst="rect">
            <a:avLst/>
          </a:prstGeom>
          <a:noFill/>
          <a:ln>
            <a:noFill/>
          </a:ln>
        </p:spPr>
      </p:pic>
      <p:sp>
        <p:nvSpPr>
          <p:cNvPr id="81" name="Google Shape;81;p17"/>
          <p:cNvSpPr txBox="1"/>
          <p:nvPr>
            <p:ph idx="1" type="body"/>
          </p:nvPr>
        </p:nvSpPr>
        <p:spPr>
          <a:xfrm rot="-696444">
            <a:off x="4289611" y="152449"/>
            <a:ext cx="3943753" cy="4838703"/>
          </a:xfrm>
          <a:prstGeom prst="rect">
            <a:avLst/>
          </a:prstGeom>
          <a:solidFill>
            <a:srgbClr val="D9EAD3"/>
          </a:solidFill>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2800">
              <a:solidFill>
                <a:srgbClr val="000000"/>
              </a:solidFill>
            </a:endParaRPr>
          </a:p>
          <a:p>
            <a:pPr indent="0" lvl="0" marL="0" rtl="0" algn="l">
              <a:lnSpc>
                <a:spcPct val="100000"/>
              </a:lnSpc>
              <a:spcBef>
                <a:spcPts val="1600"/>
              </a:spcBef>
              <a:spcAft>
                <a:spcPts val="0"/>
              </a:spcAft>
              <a:buNone/>
            </a:pPr>
            <a:r>
              <a:rPr lang="en" sz="2800">
                <a:solidFill>
                  <a:srgbClr val="000000"/>
                </a:solidFill>
                <a:latin typeface="Calibri"/>
                <a:ea typeface="Calibri"/>
                <a:cs typeface="Calibri"/>
                <a:sym typeface="Calibri"/>
              </a:rPr>
              <a:t>w</a:t>
            </a:r>
            <a:r>
              <a:rPr lang="en" sz="2800">
                <a:solidFill>
                  <a:srgbClr val="000000"/>
                </a:solidFill>
                <a:latin typeface="Calibri"/>
                <a:ea typeface="Calibri"/>
                <a:cs typeface="Calibri"/>
                <a:sym typeface="Calibri"/>
              </a:rPr>
              <a:t>here does passion go </a:t>
            </a:r>
            <a:br>
              <a:rPr lang="en" sz="2800">
                <a:solidFill>
                  <a:srgbClr val="000000"/>
                </a:solidFill>
              </a:rPr>
            </a:br>
            <a:r>
              <a:rPr lang="en" sz="2800">
                <a:solidFill>
                  <a:srgbClr val="000000"/>
                </a:solidFill>
                <a:latin typeface="Calibri"/>
                <a:ea typeface="Calibri"/>
                <a:cs typeface="Calibri"/>
                <a:sym typeface="Calibri"/>
              </a:rPr>
              <a:t>when I write my SLOs?</a:t>
            </a:r>
            <a:endParaRPr sz="2800">
              <a:solidFill>
                <a:srgbClr val="000000"/>
              </a:solidFill>
              <a:latin typeface="Calibri"/>
              <a:ea typeface="Calibri"/>
              <a:cs typeface="Calibri"/>
              <a:sym typeface="Calibri"/>
            </a:endParaRPr>
          </a:p>
          <a:p>
            <a:pPr indent="0" lvl="0" marL="0" rtl="0" algn="l">
              <a:lnSpc>
                <a:spcPct val="100000"/>
              </a:lnSpc>
              <a:spcBef>
                <a:spcPts val="1600"/>
              </a:spcBef>
              <a:spcAft>
                <a:spcPts val="0"/>
              </a:spcAft>
              <a:buNone/>
            </a:pPr>
            <a:r>
              <a:rPr lang="en" sz="2800">
                <a:solidFill>
                  <a:srgbClr val="000000"/>
                </a:solidFill>
                <a:latin typeface="Calibri"/>
                <a:ea typeface="Calibri"/>
                <a:cs typeface="Calibri"/>
                <a:sym typeface="Calibri"/>
              </a:rPr>
              <a:t>is there room for ME </a:t>
            </a:r>
            <a:br>
              <a:rPr lang="en" sz="2800">
                <a:solidFill>
                  <a:srgbClr val="000000"/>
                </a:solidFill>
              </a:rPr>
            </a:br>
            <a:r>
              <a:rPr lang="en" sz="2800">
                <a:solidFill>
                  <a:srgbClr val="000000"/>
                </a:solidFill>
                <a:latin typeface="Calibri"/>
                <a:ea typeface="Calibri"/>
                <a:cs typeface="Calibri"/>
                <a:sym typeface="Calibri"/>
              </a:rPr>
              <a:t>in course design...</a:t>
            </a:r>
            <a:endParaRPr sz="2800">
              <a:solidFill>
                <a:srgbClr val="000000"/>
              </a:solidFill>
              <a:latin typeface="Calibri"/>
              <a:ea typeface="Calibri"/>
              <a:cs typeface="Calibri"/>
              <a:sym typeface="Calibri"/>
            </a:endParaRPr>
          </a:p>
          <a:p>
            <a:pPr indent="457200" lvl="0" marL="0" rtl="0" algn="l">
              <a:lnSpc>
                <a:spcPct val="100000"/>
              </a:lnSpc>
              <a:spcBef>
                <a:spcPts val="1600"/>
              </a:spcBef>
              <a:spcAft>
                <a:spcPts val="0"/>
              </a:spcAft>
              <a:buNone/>
            </a:pPr>
            <a:r>
              <a:rPr lang="en" sz="2800">
                <a:solidFill>
                  <a:srgbClr val="000000"/>
                </a:solidFill>
                <a:latin typeface="Calibri"/>
                <a:ea typeface="Calibri"/>
                <a:cs typeface="Calibri"/>
                <a:sym typeface="Calibri"/>
              </a:rPr>
              <a:t>or do I resign </a:t>
            </a:r>
            <a:br>
              <a:rPr lang="en" sz="2800">
                <a:solidFill>
                  <a:srgbClr val="000000"/>
                </a:solidFill>
                <a:latin typeface="Calibri"/>
                <a:ea typeface="Calibri"/>
                <a:cs typeface="Calibri"/>
                <a:sym typeface="Calibri"/>
              </a:rPr>
            </a:br>
            <a:r>
              <a:rPr lang="en" sz="2800">
                <a:solidFill>
                  <a:srgbClr val="000000"/>
                </a:solidFill>
                <a:latin typeface="Calibri"/>
                <a:ea typeface="Calibri"/>
                <a:cs typeface="Calibri"/>
                <a:sym typeface="Calibri"/>
              </a:rPr>
              <a:t>	</a:t>
            </a:r>
            <a:r>
              <a:rPr lang="en" sz="2800">
                <a:solidFill>
                  <a:srgbClr val="000000"/>
                </a:solidFill>
                <a:latin typeface="Calibri"/>
                <a:ea typeface="Calibri"/>
                <a:cs typeface="Calibri"/>
                <a:sym typeface="Calibri"/>
              </a:rPr>
              <a:t>m</a:t>
            </a:r>
            <a:r>
              <a:rPr lang="en" sz="2800">
                <a:solidFill>
                  <a:srgbClr val="000000"/>
                </a:solidFill>
                <a:latin typeface="Calibri"/>
                <a:ea typeface="Calibri"/>
                <a:cs typeface="Calibri"/>
                <a:sym typeface="Calibri"/>
              </a:rPr>
              <a:t>yself</a:t>
            </a:r>
            <a:endParaRPr sz="2800">
              <a:solidFill>
                <a:srgbClr val="000000"/>
              </a:solidFill>
              <a:latin typeface="Calibri"/>
              <a:ea typeface="Calibri"/>
              <a:cs typeface="Calibri"/>
              <a:sym typeface="Calibri"/>
            </a:endParaRPr>
          </a:p>
          <a:p>
            <a:pPr indent="457200" lvl="0" marL="0" rtl="0" algn="l">
              <a:lnSpc>
                <a:spcPct val="100000"/>
              </a:lnSpc>
              <a:spcBef>
                <a:spcPts val="1600"/>
              </a:spcBef>
              <a:spcAft>
                <a:spcPts val="1600"/>
              </a:spcAft>
              <a:buNone/>
            </a:pPr>
            <a:r>
              <a:rPr lang="en" sz="2800">
                <a:solidFill>
                  <a:srgbClr val="000000"/>
                </a:solidFill>
                <a:latin typeface="Calibri"/>
                <a:ea typeface="Calibri"/>
                <a:cs typeface="Calibri"/>
                <a:sym typeface="Calibri"/>
              </a:rPr>
              <a:t>to cold technicality?</a:t>
            </a:r>
            <a:endParaRPr sz="2800">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pic>
        <p:nvPicPr>
          <p:cNvPr id="87" name="Google Shape;87;p18"/>
          <p:cNvPicPr preferRelativeResize="0"/>
          <p:nvPr/>
        </p:nvPicPr>
        <p:blipFill>
          <a:blip r:embed="rId3">
            <a:alphaModFix/>
          </a:blip>
          <a:stretch>
            <a:fillRect/>
          </a:stretch>
        </p:blipFill>
        <p:spPr>
          <a:xfrm>
            <a:off x="1680975" y="356072"/>
            <a:ext cx="5573905" cy="4568775"/>
          </a:xfrm>
          <a:prstGeom prst="rect">
            <a:avLst/>
          </a:prstGeom>
          <a:noFill/>
          <a:ln>
            <a:noFill/>
          </a:ln>
        </p:spPr>
      </p:pic>
      <p:sp>
        <p:nvSpPr>
          <p:cNvPr id="88" name="Google Shape;88;p18"/>
          <p:cNvSpPr txBox="1"/>
          <p:nvPr/>
        </p:nvSpPr>
        <p:spPr>
          <a:xfrm>
            <a:off x="780900" y="1157800"/>
            <a:ext cx="3718200" cy="1778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latin typeface="Calibri"/>
                <a:ea typeface="Calibri"/>
                <a:cs typeface="Calibri"/>
                <a:sym typeface="Calibri"/>
              </a:rPr>
              <a:t>Passion</a:t>
            </a:r>
            <a:endParaRPr b="1" sz="3600">
              <a:latin typeface="Calibri"/>
              <a:ea typeface="Calibri"/>
              <a:cs typeface="Calibri"/>
              <a:sym typeface="Calibri"/>
            </a:endParaRPr>
          </a:p>
          <a:p>
            <a:pPr indent="0" lvl="0" marL="0" marR="0" rtl="0" algn="l">
              <a:spcBef>
                <a:spcPts val="0"/>
              </a:spcBef>
              <a:spcAft>
                <a:spcPts val="0"/>
              </a:spcAft>
              <a:buNone/>
            </a:pPr>
            <a:r>
              <a:rPr b="1" lang="en" sz="3600">
                <a:latin typeface="Calibri"/>
                <a:ea typeface="Calibri"/>
                <a:cs typeface="Calibri"/>
                <a:sym typeface="Calibri"/>
              </a:rPr>
              <a:t>Meaningfulness</a:t>
            </a:r>
            <a:endParaRPr b="1" sz="3600">
              <a:latin typeface="Calibri"/>
              <a:ea typeface="Calibri"/>
              <a:cs typeface="Calibri"/>
              <a:sym typeface="Calibri"/>
            </a:endParaRPr>
          </a:p>
          <a:p>
            <a:pPr indent="0" lvl="0" marL="0" marR="0" rtl="0" algn="l">
              <a:spcBef>
                <a:spcPts val="0"/>
              </a:spcBef>
              <a:spcAft>
                <a:spcPts val="0"/>
              </a:spcAft>
              <a:buNone/>
            </a:pPr>
            <a:r>
              <a:rPr b="1" lang="en" sz="3600">
                <a:latin typeface="Calibri"/>
                <a:ea typeface="Calibri"/>
                <a:cs typeface="Calibri"/>
                <a:sym typeface="Calibri"/>
              </a:rPr>
              <a:t>Student Learning</a:t>
            </a:r>
            <a:endParaRPr b="1" sz="3600">
              <a:latin typeface="Calibri"/>
              <a:ea typeface="Calibri"/>
              <a:cs typeface="Calibri"/>
              <a:sym typeface="Calibri"/>
            </a:endParaRPr>
          </a:p>
          <a:p>
            <a:pPr indent="0" lvl="0" marL="0" marR="0" rtl="0" algn="ctr">
              <a:spcBef>
                <a:spcPts val="0"/>
              </a:spcBef>
              <a:spcAft>
                <a:spcPts val="0"/>
              </a:spcAft>
              <a:buNone/>
            </a:pPr>
            <a:r>
              <a:t/>
            </a:r>
            <a:endParaRPr sz="3600">
              <a:latin typeface="Calibri"/>
              <a:ea typeface="Calibri"/>
              <a:cs typeface="Calibri"/>
              <a:sym typeface="Calibri"/>
            </a:endParaRPr>
          </a:p>
          <a:p>
            <a:pPr indent="0" lvl="0" marL="0" marR="0" rtl="0" algn="ctr">
              <a:spcBef>
                <a:spcPts val="0"/>
              </a:spcBef>
              <a:spcAft>
                <a:spcPts val="0"/>
              </a:spcAft>
              <a:buNone/>
            </a:pPr>
            <a:r>
              <a:t/>
            </a:r>
            <a:endParaRPr sz="3600">
              <a:latin typeface="Calibri"/>
              <a:ea typeface="Calibri"/>
              <a:cs typeface="Calibri"/>
              <a:sym typeface="Calibri"/>
            </a:endParaRPr>
          </a:p>
          <a:p>
            <a:pPr indent="0" lvl="0" marL="0" marR="0" rtl="0" algn="ctr">
              <a:spcBef>
                <a:spcPts val="0"/>
              </a:spcBef>
              <a:spcAft>
                <a:spcPts val="0"/>
              </a:spcAft>
              <a:buNone/>
            </a:pPr>
            <a:r>
              <a:t/>
            </a:r>
            <a:endParaRPr sz="3600">
              <a:latin typeface="Calibri"/>
              <a:ea typeface="Calibri"/>
              <a:cs typeface="Calibri"/>
              <a:sym typeface="Calibri"/>
            </a:endParaRPr>
          </a:p>
        </p:txBody>
      </p:sp>
      <p:sp>
        <p:nvSpPr>
          <p:cNvPr id="89" name="Google Shape;89;p18"/>
          <p:cNvSpPr txBox="1"/>
          <p:nvPr/>
        </p:nvSpPr>
        <p:spPr>
          <a:xfrm>
            <a:off x="5556200" y="2012713"/>
            <a:ext cx="2211000" cy="1255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4800">
                <a:latin typeface="Calibri"/>
                <a:ea typeface="Calibri"/>
                <a:cs typeface="Calibri"/>
                <a:sym typeface="Calibri"/>
              </a:rPr>
              <a:t>SLOs</a:t>
            </a:r>
            <a:endParaRPr b="1" sz="4800">
              <a:latin typeface="Calibri"/>
              <a:ea typeface="Calibri"/>
              <a:cs typeface="Calibri"/>
              <a:sym typeface="Calibri"/>
            </a:endParaRPr>
          </a:p>
          <a:p>
            <a:pPr indent="0" lvl="0" marL="0" marR="0" rtl="0" algn="ctr">
              <a:spcBef>
                <a:spcPts val="0"/>
              </a:spcBef>
              <a:spcAft>
                <a:spcPts val="0"/>
              </a:spcAft>
              <a:buNone/>
            </a:pPr>
            <a:r>
              <a:t/>
            </a:r>
            <a:endParaRPr sz="3600">
              <a:latin typeface="Calibri"/>
              <a:ea typeface="Calibri"/>
              <a:cs typeface="Calibri"/>
              <a:sym typeface="Calibri"/>
            </a:endParaRPr>
          </a:p>
          <a:p>
            <a:pPr indent="0" lvl="0" marL="0" marR="0" rtl="0" algn="ctr">
              <a:spcBef>
                <a:spcPts val="0"/>
              </a:spcBef>
              <a:spcAft>
                <a:spcPts val="0"/>
              </a:spcAft>
              <a:buNone/>
            </a:pPr>
            <a:r>
              <a:t/>
            </a:r>
            <a:endParaRPr sz="3600">
              <a:latin typeface="Calibri"/>
              <a:ea typeface="Calibri"/>
              <a:cs typeface="Calibri"/>
              <a:sym typeface="Calibri"/>
            </a:endParaRPr>
          </a:p>
          <a:p>
            <a:pPr indent="0" lvl="0" marL="0" marR="0" rtl="0" algn="ctr">
              <a:spcBef>
                <a:spcPts val="0"/>
              </a:spcBef>
              <a:spcAft>
                <a:spcPts val="0"/>
              </a:spcAft>
              <a:buNone/>
            </a:pPr>
            <a:r>
              <a:t/>
            </a:r>
            <a:endParaRPr sz="36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pic>
        <p:nvPicPr>
          <p:cNvPr id="95" name="Google Shape;95;p19"/>
          <p:cNvPicPr preferRelativeResize="0"/>
          <p:nvPr/>
        </p:nvPicPr>
        <p:blipFill>
          <a:blip r:embed="rId3">
            <a:alphaModFix/>
          </a:blip>
          <a:stretch>
            <a:fillRect/>
          </a:stretch>
        </p:blipFill>
        <p:spPr>
          <a:xfrm>
            <a:off x="1560075" y="0"/>
            <a:ext cx="5842824" cy="5332598"/>
          </a:xfrm>
          <a:prstGeom prst="rect">
            <a:avLst/>
          </a:prstGeom>
          <a:noFill/>
          <a:ln>
            <a:noFill/>
          </a:ln>
        </p:spPr>
      </p:pic>
      <p:pic>
        <p:nvPicPr>
          <p:cNvPr id="96" name="Google Shape;96;p19"/>
          <p:cNvPicPr preferRelativeResize="0"/>
          <p:nvPr/>
        </p:nvPicPr>
        <p:blipFill>
          <a:blip r:embed="rId4">
            <a:alphaModFix/>
          </a:blip>
          <a:stretch>
            <a:fillRect/>
          </a:stretch>
        </p:blipFill>
        <p:spPr>
          <a:xfrm rot="-379447">
            <a:off x="3261235" y="1432881"/>
            <a:ext cx="3804102" cy="3503035"/>
          </a:xfrm>
          <a:prstGeom prst="rect">
            <a:avLst/>
          </a:prstGeom>
          <a:noFill/>
          <a:ln>
            <a:noFill/>
          </a:ln>
        </p:spPr>
      </p:pic>
      <p:sp>
        <p:nvSpPr>
          <p:cNvPr id="97" name="Google Shape;97;p19"/>
          <p:cNvSpPr txBox="1"/>
          <p:nvPr/>
        </p:nvSpPr>
        <p:spPr>
          <a:xfrm>
            <a:off x="2692300" y="1331400"/>
            <a:ext cx="4387800" cy="1778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latin typeface="Calibri"/>
                <a:ea typeface="Calibri"/>
                <a:cs typeface="Calibri"/>
                <a:sym typeface="Calibri"/>
              </a:rPr>
              <a:t>Passion</a:t>
            </a:r>
            <a:endParaRPr b="1" sz="3600">
              <a:latin typeface="Calibri"/>
              <a:ea typeface="Calibri"/>
              <a:cs typeface="Calibri"/>
              <a:sym typeface="Calibri"/>
            </a:endParaRPr>
          </a:p>
          <a:p>
            <a:pPr indent="0" lvl="0" marL="0" marR="0" rtl="0" algn="l">
              <a:spcBef>
                <a:spcPts val="0"/>
              </a:spcBef>
              <a:spcAft>
                <a:spcPts val="0"/>
              </a:spcAft>
              <a:buNone/>
            </a:pPr>
            <a:r>
              <a:rPr b="1" lang="en" sz="3600">
                <a:latin typeface="Calibri"/>
                <a:ea typeface="Calibri"/>
                <a:cs typeface="Calibri"/>
                <a:sym typeface="Calibri"/>
              </a:rPr>
              <a:t>Meaningfulness</a:t>
            </a:r>
            <a:endParaRPr b="1" sz="3600">
              <a:latin typeface="Calibri"/>
              <a:ea typeface="Calibri"/>
              <a:cs typeface="Calibri"/>
              <a:sym typeface="Calibri"/>
            </a:endParaRPr>
          </a:p>
          <a:p>
            <a:pPr indent="0" lvl="0" marL="0" marR="0" rtl="0" algn="l">
              <a:spcBef>
                <a:spcPts val="0"/>
              </a:spcBef>
              <a:spcAft>
                <a:spcPts val="0"/>
              </a:spcAft>
              <a:buNone/>
            </a:pPr>
            <a:r>
              <a:rPr b="1" lang="en" sz="3600">
                <a:latin typeface="Calibri"/>
                <a:ea typeface="Calibri"/>
                <a:cs typeface="Calibri"/>
                <a:sym typeface="Calibri"/>
              </a:rPr>
              <a:t>Student Flourishing</a:t>
            </a:r>
            <a:endParaRPr b="1" sz="3600">
              <a:latin typeface="Calibri"/>
              <a:ea typeface="Calibri"/>
              <a:cs typeface="Calibri"/>
              <a:sym typeface="Calibri"/>
            </a:endParaRPr>
          </a:p>
          <a:p>
            <a:pPr indent="0" lvl="0" marL="0" marR="0" rtl="0" algn="ctr">
              <a:spcBef>
                <a:spcPts val="0"/>
              </a:spcBef>
              <a:spcAft>
                <a:spcPts val="0"/>
              </a:spcAft>
              <a:buNone/>
            </a:pPr>
            <a:r>
              <a:t/>
            </a:r>
            <a:endParaRPr sz="3600">
              <a:latin typeface="Calibri"/>
              <a:ea typeface="Calibri"/>
              <a:cs typeface="Calibri"/>
              <a:sym typeface="Calibri"/>
            </a:endParaRPr>
          </a:p>
          <a:p>
            <a:pPr indent="0" lvl="0" marL="0" marR="0" rtl="0" algn="ctr">
              <a:spcBef>
                <a:spcPts val="0"/>
              </a:spcBef>
              <a:spcAft>
                <a:spcPts val="0"/>
              </a:spcAft>
              <a:buNone/>
            </a:pPr>
            <a:r>
              <a:t/>
            </a:r>
            <a:endParaRPr sz="3600">
              <a:latin typeface="Calibri"/>
              <a:ea typeface="Calibri"/>
              <a:cs typeface="Calibri"/>
              <a:sym typeface="Calibri"/>
            </a:endParaRPr>
          </a:p>
          <a:p>
            <a:pPr indent="0" lvl="0" marL="0" marR="0" rtl="0" algn="ctr">
              <a:spcBef>
                <a:spcPts val="0"/>
              </a:spcBef>
              <a:spcAft>
                <a:spcPts val="0"/>
              </a:spcAft>
              <a:buNone/>
            </a:pPr>
            <a:r>
              <a:t/>
            </a:r>
            <a:endParaRPr sz="3600">
              <a:latin typeface="Calibri"/>
              <a:ea typeface="Calibri"/>
              <a:cs typeface="Calibri"/>
              <a:sym typeface="Calibri"/>
            </a:endParaRPr>
          </a:p>
        </p:txBody>
      </p:sp>
      <p:sp>
        <p:nvSpPr>
          <p:cNvPr id="98" name="Google Shape;98;p19"/>
          <p:cNvSpPr txBox="1"/>
          <p:nvPr/>
        </p:nvSpPr>
        <p:spPr>
          <a:xfrm>
            <a:off x="1922425" y="522669"/>
            <a:ext cx="2211000" cy="711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4800">
                <a:latin typeface="Calibri"/>
                <a:ea typeface="Calibri"/>
                <a:cs typeface="Calibri"/>
                <a:sym typeface="Calibri"/>
              </a:rPr>
              <a:t>SLOs</a:t>
            </a:r>
            <a:endParaRPr b="1" sz="4800">
              <a:latin typeface="Calibri"/>
              <a:ea typeface="Calibri"/>
              <a:cs typeface="Calibri"/>
              <a:sym typeface="Calibri"/>
            </a:endParaRPr>
          </a:p>
          <a:p>
            <a:pPr indent="0" lvl="0" marL="0" marR="0" rtl="0" algn="ctr">
              <a:spcBef>
                <a:spcPts val="0"/>
              </a:spcBef>
              <a:spcAft>
                <a:spcPts val="0"/>
              </a:spcAft>
              <a:buNone/>
            </a:pPr>
            <a:r>
              <a:t/>
            </a:r>
            <a:endParaRPr sz="3600">
              <a:latin typeface="Calibri"/>
              <a:ea typeface="Calibri"/>
              <a:cs typeface="Calibri"/>
              <a:sym typeface="Calibri"/>
            </a:endParaRPr>
          </a:p>
          <a:p>
            <a:pPr indent="0" lvl="0" marL="0" marR="0" rtl="0" algn="ctr">
              <a:spcBef>
                <a:spcPts val="0"/>
              </a:spcBef>
              <a:spcAft>
                <a:spcPts val="0"/>
              </a:spcAft>
              <a:buNone/>
            </a:pPr>
            <a:r>
              <a:t/>
            </a:r>
            <a:endParaRPr sz="3600">
              <a:latin typeface="Calibri"/>
              <a:ea typeface="Calibri"/>
              <a:cs typeface="Calibri"/>
              <a:sym typeface="Calibri"/>
            </a:endParaRPr>
          </a:p>
          <a:p>
            <a:pPr indent="0" lvl="0" marL="0" marR="0" rtl="0" algn="ctr">
              <a:spcBef>
                <a:spcPts val="0"/>
              </a:spcBef>
              <a:spcAft>
                <a:spcPts val="0"/>
              </a:spcAft>
              <a:buNone/>
            </a:pPr>
            <a:r>
              <a:t/>
            </a:r>
            <a:endParaRPr sz="3600">
              <a:latin typeface="Calibri"/>
              <a:ea typeface="Calibri"/>
              <a:cs typeface="Calibri"/>
              <a:sym typeface="Calibri"/>
            </a:endParaRPr>
          </a:p>
        </p:txBody>
      </p:sp>
    </p:spTree>
  </p:cSld>
  <p:clrMapOvr>
    <a:masterClrMapping/>
  </p:clrMapOvr>
  <mc:AlternateContent>
    <mc:Choice Requires="p14">
      <p:transition spd="slow" p14:dur="1000">
        <p14:prism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0" y="35875"/>
            <a:ext cx="9144000" cy="572700"/>
          </a:xfrm>
          <a:prstGeom prst="rect">
            <a:avLst/>
          </a:prstGeom>
          <a:solidFill>
            <a:srgbClr val="F9CB9C"/>
          </a:solidFill>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660000"/>
                </a:solidFill>
              </a:rPr>
              <a:t>Activity: Values and Visions - My Philosophy</a:t>
            </a:r>
            <a:endParaRPr>
              <a:solidFill>
                <a:srgbClr val="660000"/>
              </a:solidFill>
            </a:endParaRPr>
          </a:p>
        </p:txBody>
      </p:sp>
      <p:sp>
        <p:nvSpPr>
          <p:cNvPr id="104" name="Google Shape;104;p20"/>
          <p:cNvSpPr txBox="1"/>
          <p:nvPr>
            <p:ph idx="1" type="body"/>
          </p:nvPr>
        </p:nvSpPr>
        <p:spPr>
          <a:xfrm>
            <a:off x="345100" y="863550"/>
            <a:ext cx="8672700" cy="3959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solidFill>
                  <a:srgbClr val="000000"/>
                </a:solidFill>
              </a:rPr>
              <a:t>Write words and phrases in response to the questions on the large paper in the room.</a:t>
            </a:r>
            <a:endParaRPr b="1">
              <a:solidFill>
                <a:srgbClr val="000000"/>
              </a:solidFill>
            </a:endParaRPr>
          </a:p>
          <a:p>
            <a:pPr indent="0" lvl="0" marL="0" rtl="0" algn="l">
              <a:lnSpc>
                <a:spcPct val="100000"/>
              </a:lnSpc>
              <a:spcBef>
                <a:spcPts val="300"/>
              </a:spcBef>
              <a:spcAft>
                <a:spcPts val="0"/>
              </a:spcAft>
              <a:buNone/>
            </a:pPr>
            <a:r>
              <a:t/>
            </a:r>
            <a:endParaRPr>
              <a:solidFill>
                <a:srgbClr val="000000"/>
              </a:solidFill>
            </a:endParaRPr>
          </a:p>
          <a:p>
            <a:pPr indent="0" lvl="0" marL="0" rtl="0" algn="l">
              <a:lnSpc>
                <a:spcPct val="100000"/>
              </a:lnSpc>
              <a:spcBef>
                <a:spcPts val="300"/>
              </a:spcBef>
              <a:spcAft>
                <a:spcPts val="0"/>
              </a:spcAft>
              <a:buNone/>
            </a:pPr>
            <a:r>
              <a:rPr b="1" lang="en" sz="2400">
                <a:solidFill>
                  <a:schemeClr val="dk1"/>
                </a:solidFill>
              </a:rPr>
              <a:t>CONTENT OUTCOMES - The Passionate Teacher-Scholar</a:t>
            </a:r>
            <a:endParaRPr sz="2400">
              <a:solidFill>
                <a:schemeClr val="dk1"/>
              </a:solidFill>
            </a:endParaRPr>
          </a:p>
          <a:p>
            <a:pPr indent="-381000" lvl="0" marL="457200" rtl="0" algn="l">
              <a:lnSpc>
                <a:spcPct val="100000"/>
              </a:lnSpc>
              <a:spcBef>
                <a:spcPts val="300"/>
              </a:spcBef>
              <a:spcAft>
                <a:spcPts val="0"/>
              </a:spcAft>
              <a:buClr>
                <a:srgbClr val="990000"/>
              </a:buClr>
              <a:buSzPts val="2400"/>
              <a:buChar char="●"/>
            </a:pPr>
            <a:r>
              <a:rPr lang="en" sz="2400">
                <a:solidFill>
                  <a:srgbClr val="990000"/>
                </a:solidFill>
              </a:rPr>
              <a:t>My values as a scholar - what brings me joy in my discipline?</a:t>
            </a:r>
            <a:endParaRPr sz="2400">
              <a:solidFill>
                <a:srgbClr val="990000"/>
              </a:solidFill>
            </a:endParaRPr>
          </a:p>
          <a:p>
            <a:pPr indent="-381000" lvl="0" marL="457200" rtl="0" algn="l">
              <a:lnSpc>
                <a:spcPct val="100000"/>
              </a:lnSpc>
              <a:spcBef>
                <a:spcPts val="0"/>
              </a:spcBef>
              <a:spcAft>
                <a:spcPts val="0"/>
              </a:spcAft>
              <a:buClr>
                <a:srgbClr val="990000"/>
              </a:buClr>
              <a:buSzPts val="2400"/>
              <a:buChar char="●"/>
            </a:pPr>
            <a:r>
              <a:rPr lang="en" sz="2400">
                <a:solidFill>
                  <a:srgbClr val="990000"/>
                </a:solidFill>
              </a:rPr>
              <a:t>What do I really care about for my students to learn?</a:t>
            </a:r>
            <a:endParaRPr sz="2400">
              <a:solidFill>
                <a:srgbClr val="990000"/>
              </a:solidFill>
            </a:endParaRPr>
          </a:p>
          <a:p>
            <a:pPr indent="0" lvl="0" marL="0" rtl="0" algn="l">
              <a:lnSpc>
                <a:spcPct val="100000"/>
              </a:lnSpc>
              <a:spcBef>
                <a:spcPts val="300"/>
              </a:spcBef>
              <a:spcAft>
                <a:spcPts val="0"/>
              </a:spcAft>
              <a:buNone/>
            </a:pPr>
            <a:r>
              <a:t/>
            </a:r>
            <a:endParaRPr sz="2400">
              <a:solidFill>
                <a:schemeClr val="dk1"/>
              </a:solidFill>
            </a:endParaRPr>
          </a:p>
          <a:p>
            <a:pPr indent="0" lvl="0" marL="0" rtl="0" algn="l">
              <a:lnSpc>
                <a:spcPct val="100000"/>
              </a:lnSpc>
              <a:spcBef>
                <a:spcPts val="300"/>
              </a:spcBef>
              <a:spcAft>
                <a:spcPts val="0"/>
              </a:spcAft>
              <a:buNone/>
            </a:pPr>
            <a:r>
              <a:rPr b="1" lang="en" sz="2400">
                <a:solidFill>
                  <a:schemeClr val="dk1"/>
                </a:solidFill>
              </a:rPr>
              <a:t>CAPACITY OUTCOMES - Future-Focused Ethical Educator.</a:t>
            </a:r>
            <a:br>
              <a:rPr b="1" lang="en" sz="2400">
                <a:solidFill>
                  <a:schemeClr val="dk1"/>
                </a:solidFill>
              </a:rPr>
            </a:br>
            <a:r>
              <a:rPr lang="en">
                <a:solidFill>
                  <a:schemeClr val="dk1"/>
                </a:solidFill>
              </a:rPr>
              <a:t>Thinking about a fast-</a:t>
            </a:r>
            <a:r>
              <a:rPr lang="en">
                <a:solidFill>
                  <a:schemeClr val="dk1"/>
                </a:solidFill>
              </a:rPr>
              <a:t>changing</a:t>
            </a:r>
            <a:r>
              <a:rPr lang="en">
                <a:solidFill>
                  <a:schemeClr val="dk1"/>
                </a:solidFill>
              </a:rPr>
              <a:t>, unpredictable, diverse, and global future ...</a:t>
            </a:r>
            <a:endParaRPr>
              <a:solidFill>
                <a:schemeClr val="dk1"/>
              </a:solidFill>
            </a:endParaRPr>
          </a:p>
          <a:p>
            <a:pPr indent="-381000" lvl="0" marL="457200" rtl="0" algn="l">
              <a:lnSpc>
                <a:spcPct val="100000"/>
              </a:lnSpc>
              <a:spcBef>
                <a:spcPts val="300"/>
              </a:spcBef>
              <a:spcAft>
                <a:spcPts val="0"/>
              </a:spcAft>
              <a:buClr>
                <a:srgbClr val="990000"/>
              </a:buClr>
              <a:buSzPts val="2400"/>
              <a:buChar char="●"/>
            </a:pPr>
            <a:r>
              <a:rPr lang="en" sz="2400">
                <a:solidFill>
                  <a:srgbClr val="990000"/>
                </a:solidFill>
              </a:rPr>
              <a:t>What skills and capacities will my students need to flourish?</a:t>
            </a:r>
            <a:endParaRPr sz="2400">
              <a:solidFill>
                <a:srgbClr val="990000"/>
              </a:solidFill>
            </a:endParaRPr>
          </a:p>
          <a:p>
            <a:pPr indent="0" lvl="0" marL="0" rtl="0" algn="l">
              <a:lnSpc>
                <a:spcPct val="100000"/>
              </a:lnSpc>
              <a:spcBef>
                <a:spcPts val="300"/>
              </a:spcBef>
              <a:spcAft>
                <a:spcPts val="0"/>
              </a:spcAft>
              <a:buNone/>
            </a:pPr>
            <a:r>
              <a:t/>
            </a:r>
            <a:endParaRPr sz="1100">
              <a:solidFill>
                <a:schemeClr val="dk1"/>
              </a:solidFill>
            </a:endParaRPr>
          </a:p>
          <a:p>
            <a:pPr indent="0" lvl="0" marL="0" rtl="0" algn="l">
              <a:lnSpc>
                <a:spcPct val="100000"/>
              </a:lnSpc>
              <a:spcBef>
                <a:spcPts val="300"/>
              </a:spcBef>
              <a:spcAft>
                <a:spcPts val="300"/>
              </a:spcAft>
              <a:buNone/>
            </a:pPr>
            <a:r>
              <a:t/>
            </a:r>
            <a:endParaRPr>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pic>
        <p:nvPicPr>
          <p:cNvPr id="109" name="Google Shape;109;p21"/>
          <p:cNvPicPr preferRelativeResize="0"/>
          <p:nvPr/>
        </p:nvPicPr>
        <p:blipFill rotWithShape="1">
          <a:blip r:embed="rId3">
            <a:alphaModFix/>
          </a:blip>
          <a:srcRect b="21647" l="7817" r="0" t="11805"/>
          <a:stretch/>
        </p:blipFill>
        <p:spPr>
          <a:xfrm>
            <a:off x="212950" y="713325"/>
            <a:ext cx="3610278" cy="3475050"/>
          </a:xfrm>
          <a:prstGeom prst="rect">
            <a:avLst/>
          </a:prstGeom>
          <a:noFill/>
          <a:ln>
            <a:noFill/>
          </a:ln>
        </p:spPr>
      </p:pic>
      <p:pic>
        <p:nvPicPr>
          <p:cNvPr id="110" name="Google Shape;110;p21"/>
          <p:cNvPicPr preferRelativeResize="0"/>
          <p:nvPr/>
        </p:nvPicPr>
        <p:blipFill rotWithShape="1">
          <a:blip r:embed="rId4">
            <a:alphaModFix/>
          </a:blip>
          <a:srcRect b="50000" l="4961" r="12754" t="14636"/>
          <a:stretch/>
        </p:blipFill>
        <p:spPr>
          <a:xfrm>
            <a:off x="4059925" y="180450"/>
            <a:ext cx="3953298" cy="2265299"/>
          </a:xfrm>
          <a:prstGeom prst="rect">
            <a:avLst/>
          </a:prstGeom>
          <a:noFill/>
          <a:ln>
            <a:noFill/>
          </a:ln>
        </p:spPr>
      </p:pic>
      <p:pic>
        <p:nvPicPr>
          <p:cNvPr id="111" name="Google Shape;111;p21"/>
          <p:cNvPicPr preferRelativeResize="0"/>
          <p:nvPr/>
        </p:nvPicPr>
        <p:blipFill rotWithShape="1">
          <a:blip r:embed="rId5">
            <a:alphaModFix/>
          </a:blip>
          <a:srcRect b="43917" l="0" r="3567" t="19911"/>
          <a:stretch/>
        </p:blipFill>
        <p:spPr>
          <a:xfrm>
            <a:off x="4278125" y="2647425"/>
            <a:ext cx="4419825" cy="221042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