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3" r:id="rId2"/>
    <p:sldId id="324" r:id="rId3"/>
    <p:sldId id="325" r:id="rId4"/>
    <p:sldId id="360" r:id="rId5"/>
    <p:sldId id="363" r:id="rId6"/>
    <p:sldId id="371" r:id="rId7"/>
    <p:sldId id="361" r:id="rId8"/>
    <p:sldId id="356" r:id="rId9"/>
    <p:sldId id="345" r:id="rId10"/>
    <p:sldId id="364" r:id="rId11"/>
    <p:sldId id="362" r:id="rId12"/>
    <p:sldId id="365" r:id="rId13"/>
    <p:sldId id="347" r:id="rId14"/>
    <p:sldId id="348" r:id="rId15"/>
    <p:sldId id="366" r:id="rId16"/>
    <p:sldId id="367" r:id="rId17"/>
    <p:sldId id="369" r:id="rId18"/>
    <p:sldId id="349" r:id="rId19"/>
    <p:sldId id="368" r:id="rId20"/>
    <p:sldId id="372" r:id="rId21"/>
    <p:sldId id="370" r:id="rId22"/>
    <p:sldId id="350" r:id="rId23"/>
    <p:sldId id="352" r:id="rId24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C234B"/>
    <a:srgbClr val="6F868D"/>
    <a:srgbClr val="C8D9D8"/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77661" autoAdjust="0"/>
  </p:normalViewPr>
  <p:slideViewPr>
    <p:cSldViewPr snapToGrid="0" snapToObjects="1">
      <p:cViewPr varScale="1">
        <p:scale>
          <a:sx n="56" d="100"/>
          <a:sy n="56" d="100"/>
        </p:scale>
        <p:origin x="16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28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223" cy="465929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036" y="1"/>
            <a:ext cx="2982223" cy="465929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r">
              <a:defRPr sz="1200"/>
            </a:lvl1pPr>
          </a:lstStyle>
          <a:p>
            <a:fld id="{BF8F69C1-0533-48F7-878C-5302773B40DD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1"/>
            <a:ext cx="2982223" cy="465929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036" y="8830471"/>
            <a:ext cx="2982223" cy="465929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r">
              <a:defRPr sz="1200"/>
            </a:lvl1pPr>
          </a:lstStyle>
          <a:p>
            <a:fld id="{8FB46C51-1080-4F03-BEED-92805DECA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1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223" cy="464345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036" y="0"/>
            <a:ext cx="2982223" cy="464345"/>
          </a:xfrm>
          <a:prstGeom prst="rect">
            <a:avLst/>
          </a:prstGeom>
        </p:spPr>
        <p:txBody>
          <a:bodyPr vert="horz" lIns="90535" tIns="45267" rIns="90535" bIns="45267" rtlCol="0"/>
          <a:lstStyle>
            <a:lvl1pPr algn="r">
              <a:defRPr sz="1200"/>
            </a:lvl1pPr>
          </a:lstStyle>
          <a:p>
            <a:fld id="{148D28CE-9BB8-4CD4-B25C-EB4D45ACF039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35" tIns="45267" rIns="90535" bIns="452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3" y="4415236"/>
            <a:ext cx="5504207" cy="4183855"/>
          </a:xfrm>
          <a:prstGeom prst="rect">
            <a:avLst/>
          </a:prstGeom>
        </p:spPr>
        <p:txBody>
          <a:bodyPr vert="horz" lIns="90535" tIns="45267" rIns="90535" bIns="4526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71"/>
            <a:ext cx="2982223" cy="464345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036" y="8830471"/>
            <a:ext cx="2982223" cy="464345"/>
          </a:xfrm>
          <a:prstGeom prst="rect">
            <a:avLst/>
          </a:prstGeom>
        </p:spPr>
        <p:txBody>
          <a:bodyPr vert="horz" lIns="90535" tIns="45267" rIns="90535" bIns="45267" rtlCol="0" anchor="b"/>
          <a:lstStyle>
            <a:lvl1pPr algn="r">
              <a:defRPr sz="1200"/>
            </a:lvl1pPr>
          </a:lstStyle>
          <a:p>
            <a:fld id="{C3BE7CAF-0210-41E1-B6FA-EA01C72E9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6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A649-4D0C-45C4-B3DF-75FA04E5FDA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40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6A649-4D0C-45C4-B3DF-75FA04E5FDA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341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B0E7C46-8019-48E2-8354-6518C00EB799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77834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B0E7C46-8019-48E2-8354-6518C00EB799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377667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B0E7C46-8019-48E2-8354-6518C00EB799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baseline="0" dirty="0"/>
          </a:p>
        </p:txBody>
      </p:sp>
    </p:spTree>
    <p:extLst>
      <p:ext uri="{BB962C8B-B14F-4D97-AF65-F5344CB8AC3E}">
        <p14:creationId xmlns:p14="http://schemas.microsoft.com/office/powerpoint/2010/main" val="490760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</p:spPr>
        <p:txBody>
          <a:bodyPr lIns="93308" tIns="93308" rIns="93308" bIns="93308" anchor="t" anchorCtr="0">
            <a:no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05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 experience with a hybrid class: 65.9%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experience with video lectures in a class: 60.7%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experience with interactive video lectures: 51%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7CAF-0210-41E1-B6FA-EA01C72E93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helpful for learning: In-class; Lecture; Muddiest point</a:t>
            </a:r>
          </a:p>
          <a:p>
            <a:r>
              <a:rPr lang="en-US" dirty="0"/>
              <a:t>Least helpful for </a:t>
            </a:r>
            <a:r>
              <a:rPr lang="en-US" dirty="0" err="1"/>
              <a:t>leanring</a:t>
            </a:r>
            <a:r>
              <a:rPr lang="en-US" dirty="0"/>
              <a:t>: Muddiest point; Lecture; In-Class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E7CAF-0210-41E1-B6FA-EA01C72E93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2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SAMPLE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344319"/>
          </a:xfrm>
        </p:spPr>
        <p:txBody>
          <a:bodyPr/>
          <a:lstStyle>
            <a:lvl1pPr marL="0" indent="0" algn="ctr">
              <a:buNone/>
              <a:defRPr>
                <a:solidFill>
                  <a:srgbClr val="6F86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Sample text or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6812" y="5729514"/>
            <a:ext cx="2256972" cy="1128486"/>
          </a:xfrm>
          <a:prstGeom prst="rect">
            <a:avLst/>
          </a:prstGeom>
        </p:spPr>
      </p:pic>
      <p:pic>
        <p:nvPicPr>
          <p:cNvPr id="8" name="Picture 7" descr="triangles_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3" y="1977326"/>
            <a:ext cx="606552" cy="8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65443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>
          <a:xfrm>
            <a:off x="4723271" y="2240801"/>
            <a:ext cx="3599264" cy="297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2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930172" y="2696278"/>
            <a:ext cx="3845859" cy="1418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909957" y="2355445"/>
            <a:ext cx="3845859" cy="35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i="0">
                <a:solidFill>
                  <a:srgbClr val="AB052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PARAGRAPH TITLE</a:t>
            </a:r>
          </a:p>
        </p:txBody>
      </p:sp>
    </p:spTree>
    <p:extLst>
      <p:ext uri="{BB962C8B-B14F-4D97-AF65-F5344CB8AC3E}">
        <p14:creationId xmlns:p14="http://schemas.microsoft.com/office/powerpoint/2010/main" val="257592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987377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4772589" y="2003330"/>
            <a:ext cx="3377331" cy="2929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09963" y="2875352"/>
            <a:ext cx="6467763" cy="1314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291" y="0"/>
            <a:ext cx="77724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rgbClr val="FFFFFF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>
                <a:solidFill>
                  <a:srgbClr val="0C234B"/>
                </a:solidFill>
              </a:rPr>
              <a:t>SAMPLE HEADER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9440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938724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23560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85291" y="0"/>
            <a:ext cx="7772400" cy="1103313"/>
          </a:xfrm>
        </p:spPr>
        <p:txBody>
          <a:bodyPr/>
          <a:lstStyle>
            <a:lvl1pPr>
              <a:defRPr sz="2000" baseline="0">
                <a:solidFill>
                  <a:srgbClr val="0C234B"/>
                </a:solidFill>
              </a:defRPr>
            </a:lvl1pPr>
          </a:lstStyle>
          <a:p>
            <a:r>
              <a:rPr lang="en-US" dirty="0"/>
              <a:t>SAMPLE HEADER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79135" y="1843553"/>
            <a:ext cx="2255330" cy="221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b="0" i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Sample Basic Paragraph.</a:t>
            </a:r>
            <a:r>
              <a:rPr lang="en-US" baseline="0" dirty="0"/>
              <a:t> </a:t>
            </a:r>
            <a:r>
              <a:rPr lang="en-US" dirty="0"/>
              <a:t>This is what the text would look</a:t>
            </a:r>
            <a:r>
              <a:rPr lang="en-US" baseline="0" dirty="0"/>
              <a:t> like in a paragraph. This is what the text would look like in a paragraph. This is what the text would look like.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3049915" y="1921673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9915" y="5030957"/>
            <a:ext cx="5486400" cy="400870"/>
          </a:xfrm>
        </p:spPr>
        <p:txBody>
          <a:bodyPr/>
          <a:lstStyle>
            <a:lvl1pPr marL="0" indent="0">
              <a:buNone/>
              <a:defRPr sz="1200">
                <a:solidFill>
                  <a:srgbClr val="6F86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7912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14C19-7B70-E548-A608-340680BFD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9296F-1D40-44AD-B6A6-7BCDA775759F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7E78D-F8A3-4FAC-9C64-9EDA7E8C2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3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angle_page#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619893"/>
            <a:ext cx="435864" cy="2407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512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163" y="3885257"/>
            <a:ext cx="6946430" cy="1441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1576" y="6558724"/>
            <a:ext cx="398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F1214C19-7B70-E548-A608-340680BFD9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0C234B"/>
          </a:solidFill>
          <a:latin typeface="Verdana"/>
          <a:ea typeface="+mj-ea"/>
          <a:cs typeface="Verdana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2000" kern="1200">
          <a:solidFill>
            <a:srgbClr val="6F868D"/>
          </a:solidFill>
          <a:latin typeface="Verdana"/>
          <a:ea typeface="+mn-ea"/>
          <a:cs typeface="Verdana"/>
        </a:defRPr>
      </a:lvl1pPr>
      <a:lvl2pPr marL="742950" indent="-28575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600" kern="1200">
          <a:solidFill>
            <a:srgbClr val="6F868D"/>
          </a:solidFill>
          <a:latin typeface="Verdana"/>
          <a:ea typeface="+mn-ea"/>
          <a:cs typeface="Verdana"/>
        </a:defRPr>
      </a:lvl2pPr>
      <a:lvl3pPr marL="11430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3pPr>
      <a:lvl4pPr marL="16002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4pPr>
      <a:lvl5pPr marL="2057400" indent="-228600" algn="ctr" defTabSz="457200" rtl="0" eaLnBrk="1" latinLnBrk="0" hangingPunct="1">
        <a:spcBef>
          <a:spcPct val="20000"/>
        </a:spcBef>
        <a:buClr>
          <a:srgbClr val="AB0520"/>
        </a:buClr>
        <a:buFont typeface="Arial"/>
        <a:buChar char="•"/>
        <a:defRPr sz="1200" kern="1200">
          <a:solidFill>
            <a:srgbClr val="6F868D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ottusch@email.arizona.ed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26281" y="1546413"/>
            <a:ext cx="7772400" cy="23935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Integrating interactive video lectures into a hybrid research methods course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55" y="296515"/>
            <a:ext cx="3785652" cy="73921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12081" y="4411717"/>
            <a:ext cx="6400800" cy="134431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Timothy M. Ottusch</a:t>
            </a:r>
          </a:p>
          <a:p>
            <a:r>
              <a:rPr lang="en-US" sz="3200" dirty="0">
                <a:solidFill>
                  <a:schemeClr val="tx1"/>
                </a:solidFill>
              </a:rPr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5038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B893-FAF6-43D6-8DA0-A05B9E02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34224"/>
            <a:ext cx="7772400" cy="1103313"/>
          </a:xfrm>
        </p:spPr>
        <p:txBody>
          <a:bodyPr>
            <a:normAutofit/>
          </a:bodyPr>
          <a:lstStyle/>
          <a:p>
            <a:r>
              <a:rPr lang="en-US" sz="4400" dirty="0" err="1"/>
              <a:t>PlayPosit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C5253-88A6-4A70-BD2B-AB59DB09EF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38" t="16136" r="43867" b="4624"/>
          <a:stretch/>
        </p:blipFill>
        <p:spPr>
          <a:xfrm>
            <a:off x="863767" y="969089"/>
            <a:ext cx="7594433" cy="54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597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166070"/>
            <a:ext cx="8057625" cy="52515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Interactive video lectures (IVLs) were implemented in two Family and Consumer Science research methods courses in the Spring and Fall of 2019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Each were hybrid and met face-to-face from 11-11:50 a.m. on Wednesdays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Students completed the IVLs by 11:59 p.m. Tuesday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The professor and undergraduate teaching assistant reviewed the ILV responses on Wednesday morning.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The responses, particularly from the muddiest point question at the end of each video lecture, helped guide the in-class session</a:t>
            </a:r>
          </a:p>
        </p:txBody>
      </p:sp>
    </p:spTree>
    <p:extLst>
      <p:ext uri="{BB962C8B-B14F-4D97-AF65-F5344CB8AC3E}">
        <p14:creationId xmlns:p14="http://schemas.microsoft.com/office/powerpoint/2010/main" val="1543658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597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067021"/>
            <a:ext cx="8057625" cy="535055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An anonymous survey through Qualtrics was given to each section of the class in the final two weeks of the class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It solicited their feedback on the ILVs (See handout for items) and the in-class session, as well as the assignments, quizzes, and overall structure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Most questions were </a:t>
            </a:r>
            <a:r>
              <a:rPr lang="en-US" dirty="0" err="1">
                <a:solidFill>
                  <a:schemeClr val="tx1"/>
                </a:solidFill>
              </a:rPr>
              <a:t>likert</a:t>
            </a:r>
            <a:r>
              <a:rPr lang="en-US" dirty="0">
                <a:solidFill>
                  <a:schemeClr val="tx1"/>
                </a:solidFill>
              </a:rPr>
              <a:t> style (1= strongly agree to 7= strongly disagree)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Open-ended questions included “what aspects of the </a:t>
            </a:r>
            <a:r>
              <a:rPr lang="en-US" dirty="0" err="1">
                <a:solidFill>
                  <a:schemeClr val="tx1"/>
                </a:solidFill>
              </a:rPr>
              <a:t>PlayPosit</a:t>
            </a:r>
            <a:r>
              <a:rPr lang="en-US" dirty="0">
                <a:solidFill>
                  <a:schemeClr val="tx1"/>
                </a:solidFill>
              </a:rPr>
              <a:t> videos did you find to be particularly helpful in your learning?”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Quantitative analysis was performed in SPSS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8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0"/>
            <a:ext cx="8867163" cy="110331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Results: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68" y="1241571"/>
            <a:ext cx="4264039" cy="528506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Sample size: 86 respondents</a:t>
            </a:r>
          </a:p>
          <a:p>
            <a:pPr marL="0" indent="0" algn="l">
              <a:buNone/>
            </a:pPr>
            <a:endParaRPr lang="en-US" sz="2400" u="sng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400" u="sng" dirty="0">
                <a:solidFill>
                  <a:schemeClr val="tx1"/>
                </a:solidFill>
              </a:rPr>
              <a:t>Major: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59.3% Retail and Consumer Science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30.2% Family Studies and Human Development 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10.5% Other</a:t>
            </a:r>
          </a:p>
          <a:p>
            <a:pPr marL="0" indent="0" algn="l">
              <a:buNone/>
            </a:pPr>
            <a:endParaRPr lang="en-US" sz="2400" u="sng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400" u="sng" dirty="0">
                <a:solidFill>
                  <a:schemeClr val="tx1"/>
                </a:solidFill>
              </a:rPr>
              <a:t>Gender:</a:t>
            </a:r>
          </a:p>
          <a:p>
            <a:pPr marL="0" indent="0" algn="l">
              <a:buNone/>
            </a:pPr>
            <a:r>
              <a:rPr lang="en-US" sz="2400" dirty="0">
                <a:solidFill>
                  <a:schemeClr val="tx1"/>
                </a:solidFill>
              </a:rPr>
              <a:t>83.7% Female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D5B4B-E608-4722-A5E6-D7537C5A6F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23271" y="1241570"/>
            <a:ext cx="4244560" cy="5191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</a:rPr>
              <a:t>Age:</a:t>
            </a:r>
          </a:p>
          <a:p>
            <a:pPr marL="0" indent="0">
              <a:buNone/>
            </a:pPr>
            <a:r>
              <a:rPr lang="en-US" sz="2400" i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= 20.19 (</a:t>
            </a:r>
            <a:r>
              <a:rPr lang="en-US" sz="2400" i="1" dirty="0">
                <a:solidFill>
                  <a:schemeClr val="tx1"/>
                </a:solidFill>
              </a:rPr>
              <a:t>SD</a:t>
            </a:r>
            <a:r>
              <a:rPr lang="en-US" sz="2400" dirty="0">
                <a:solidFill>
                  <a:schemeClr val="tx1"/>
                </a:solidFill>
              </a:rPr>
              <a:t>= 1.06)</a:t>
            </a:r>
            <a:endParaRPr lang="en-US" sz="2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</a:rPr>
              <a:t>Class: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2.3% Freshmen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44.2% Sophomore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51.2% Junior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2.3% Senior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u="sng" dirty="0">
                <a:solidFill>
                  <a:schemeClr val="tx1"/>
                </a:solidFill>
              </a:rPr>
              <a:t>Hybrid Course Experience: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65.9%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73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83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3" y="1195672"/>
            <a:ext cx="6946430" cy="144127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6B0110-1409-4A07-BD87-F15D79809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793"/>
            <a:ext cx="9147888" cy="58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64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83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3" y="1195672"/>
            <a:ext cx="6946430" cy="144127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60535-F5D2-4E6E-9E1A-C65CBB16E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750"/>
            <a:ext cx="9144000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9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83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3" y="1195672"/>
            <a:ext cx="6946430" cy="144127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59924-5513-4E68-9B3B-8855E93C6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21" b="42588"/>
          <a:stretch/>
        </p:blipFill>
        <p:spPr>
          <a:xfrm>
            <a:off x="1" y="796064"/>
            <a:ext cx="9177102" cy="58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8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83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3" y="1195672"/>
            <a:ext cx="6946430" cy="144127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D30732-A69C-4DA1-8F00-C3EF66B69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52" y="753034"/>
            <a:ext cx="9177866" cy="58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80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335772"/>
            <a:ext cx="8875059" cy="4957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Rankings of the helpfulness of the questions types in the ILVs</a:t>
            </a:r>
          </a:p>
          <a:p>
            <a:pPr marL="0" indent="0" algn="l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514350" indent="-68580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Multiple choice (91.6%)</a:t>
            </a:r>
          </a:p>
          <a:p>
            <a:pPr marL="514350" indent="-68580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Check all that apply (75.9%)</a:t>
            </a:r>
          </a:p>
          <a:p>
            <a:pPr marL="514350" indent="-68580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Fill in the blank (69.9%)</a:t>
            </a:r>
          </a:p>
          <a:p>
            <a:pPr marL="514350" indent="-68580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Free response (66.3%)</a:t>
            </a:r>
          </a:p>
          <a:p>
            <a:pPr marL="514350" indent="-68580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Reflective pauses (53.%)</a:t>
            </a:r>
          </a:p>
        </p:txBody>
      </p:sp>
    </p:spTree>
    <p:extLst>
      <p:ext uri="{BB962C8B-B14F-4D97-AF65-F5344CB8AC3E}">
        <p14:creationId xmlns:p14="http://schemas.microsoft.com/office/powerpoint/2010/main" val="125200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3835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163" y="1195672"/>
            <a:ext cx="6946430" cy="144127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C4B40-B030-4EB1-B8F6-5646A202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7" y="866013"/>
            <a:ext cx="9025666" cy="573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22DA08-A558-4581-957B-34273BB2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37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2" descr="Image result for muddy">
            <a:extLst>
              <a:ext uri="{FF2B5EF4-FFF2-40B4-BE49-F238E27FC236}">
                <a16:creationId xmlns:a16="http://schemas.microsoft.com/office/drawing/2014/main" id="{56CA014C-71C0-4F3D-BFE4-F606FA5BD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4" r="16238" b="2"/>
          <a:stretch/>
        </p:blipFill>
        <p:spPr bwMode="auto">
          <a:xfrm>
            <a:off x="6244907" y="1371601"/>
            <a:ext cx="2809626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licker">
            <a:extLst>
              <a:ext uri="{FF2B5EF4-FFF2-40B4-BE49-F238E27FC236}">
                <a16:creationId xmlns:a16="http://schemas.microsoft.com/office/drawing/2014/main" id="{BAE9DABE-B0FD-4D64-9029-98031DFED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09"/>
          <a:stretch/>
        </p:blipFill>
        <p:spPr bwMode="auto">
          <a:xfrm>
            <a:off x="0" y="1371600"/>
            <a:ext cx="595085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computer">
            <a:extLst>
              <a:ext uri="{FF2B5EF4-FFF2-40B4-BE49-F238E27FC236}">
                <a16:creationId xmlns:a16="http://schemas.microsoft.com/office/drawing/2014/main" id="{D68F2FAA-49D4-46AE-99E8-71745A407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9"/>
          <a:stretch/>
        </p:blipFill>
        <p:spPr bwMode="auto">
          <a:xfrm>
            <a:off x="802706" y="3733800"/>
            <a:ext cx="3186955" cy="279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4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B3EA-C1E8-4378-AFCB-CCC7551C4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70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Do you already include the muddiest point in your classes?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9D035-33DC-4EFA-9E9A-487D2F2C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733" y="1785766"/>
            <a:ext cx="7218381" cy="3775937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How do you include it?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How might you include it (if you don’t) or include it more?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What issues have you faced when including it?</a:t>
            </a:r>
          </a:p>
        </p:txBody>
      </p:sp>
    </p:spTree>
    <p:extLst>
      <p:ext uri="{BB962C8B-B14F-4D97-AF65-F5344CB8AC3E}">
        <p14:creationId xmlns:p14="http://schemas.microsoft.com/office/powerpoint/2010/main" val="41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Drawbacks/Critiques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" y="1155425"/>
            <a:ext cx="8019826" cy="5202344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Students didn’t like free response questions when no feedback was offered</a:t>
            </a:r>
          </a:p>
          <a:p>
            <a:pPr marL="457200" indent="-457200" algn="l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The students didn’t report actually engaging with the reflective pauses</a:t>
            </a:r>
          </a:p>
          <a:p>
            <a:pPr marL="457200" indent="-457200" algn="l">
              <a:buFont typeface="+mj-lt"/>
              <a:buAutoNum type="arabicPeriod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Length and quality (Keep it to about 10 minutes)</a:t>
            </a:r>
          </a:p>
          <a:p>
            <a:pPr marL="0" indent="0" algn="l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0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822" y="166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274" y="1335693"/>
            <a:ext cx="8390965" cy="4871468"/>
          </a:xfrm>
        </p:spPr>
        <p:txBody>
          <a:bodyPr>
            <a:normAutofit fontScale="92500" lnSpcReduction="10000"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Provide a feedback loop for all question types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The muddiest point question helps decipher different issues section to section</a:t>
            </a:r>
          </a:p>
          <a:p>
            <a:pPr marL="742950" indent="-742950" algn="l">
              <a:buFont typeface="+mj-lt"/>
              <a:buAutoNum type="arabicPeriod"/>
            </a:pPr>
            <a:endParaRPr lang="en-US" sz="3600" dirty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</a:rPr>
              <a:t>Show students you covered their muddiest point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25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Thank you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785" y="5326531"/>
            <a:ext cx="6946430" cy="144127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ottusch@email.arizona.edu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6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22789" y="297670"/>
            <a:ext cx="7323589" cy="762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Personal responses systems (PRSs) and learning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40289" y="1476462"/>
            <a:ext cx="8442984" cy="5025005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</a:rPr>
              <a:t>The use of PRS (i.e. clickers) in face-to-face classes generally has been associated with better academic outcomes (</a:t>
            </a:r>
            <a:r>
              <a:rPr lang="en-US" sz="2800" dirty="0" err="1">
                <a:solidFill>
                  <a:schemeClr val="tx1"/>
                </a:solidFill>
              </a:rPr>
              <a:t>Fitpatrick</a:t>
            </a:r>
            <a:r>
              <a:rPr lang="en-US" sz="2800" dirty="0">
                <a:solidFill>
                  <a:schemeClr val="tx1"/>
                </a:solidFill>
              </a:rPr>
              <a:t> et al., 2011; Gauci et al., 2009; </a:t>
            </a:r>
            <a:r>
              <a:rPr lang="en-US" sz="2800" dirty="0" err="1">
                <a:solidFill>
                  <a:schemeClr val="tx1"/>
                </a:solidFill>
              </a:rPr>
              <a:t>Hunsu</a:t>
            </a:r>
            <a:r>
              <a:rPr lang="en-US" sz="2800" dirty="0">
                <a:solidFill>
                  <a:schemeClr val="tx1"/>
                </a:solidFill>
              </a:rPr>
              <a:t> et al., 2016).</a:t>
            </a: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</a:rPr>
              <a:t>Students report being more engaged and attentive in-class (Poirier et al., 2007)</a:t>
            </a:r>
          </a:p>
          <a:p>
            <a:pPr marL="0" indent="0" algn="l">
              <a:buNone/>
            </a:pP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Studies report students appreciate the opportunity for feedback on their understanding of the material (Milner-Bolotin et al., 2010)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lvl="4" eaLnBrk="1" hangingPunct="1">
              <a:lnSpc>
                <a:spcPct val="90000"/>
              </a:lnSpc>
            </a:pPr>
            <a:endParaRPr lang="en-US" altLang="en-US" sz="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33008" y="166102"/>
            <a:ext cx="7323589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Interactive Video Lectures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0508" y="1059670"/>
            <a:ext cx="8442984" cy="531023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</a:rPr>
              <a:t>Less is known on the implementation of PRS style activities in online video lectures</a:t>
            </a: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chemeClr val="tx1"/>
                </a:solidFill>
              </a:rPr>
              <a:t>One study found student appreciated the immediate feedback when in-video quizzes were used in a flipped computer program class (Cummins et al., 2015)</a:t>
            </a:r>
          </a:p>
          <a:p>
            <a:pPr marL="0" indent="0" algn="l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sz="2800" dirty="0" err="1">
                <a:solidFill>
                  <a:schemeClr val="tx1"/>
                </a:solidFill>
              </a:rPr>
              <a:t>Schoenner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Tiili</a:t>
            </a:r>
            <a:r>
              <a:rPr lang="en-US" sz="2800" dirty="0">
                <a:solidFill>
                  <a:schemeClr val="tx1"/>
                </a:solidFill>
              </a:rPr>
              <a:t> (2016) utilized IVLs in a physics course and students reported more prepared for labs compared to written instructions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en-US" altLang="en-US" dirty="0">
              <a:solidFill>
                <a:schemeClr val="tx1"/>
              </a:solidFill>
            </a:endParaRPr>
          </a:p>
          <a:p>
            <a:pPr lvl="4" eaLnBrk="1" hangingPunct="1">
              <a:lnSpc>
                <a:spcPct val="90000"/>
              </a:lnSpc>
            </a:pPr>
            <a:endParaRPr lang="en-US" altLang="en-US" sz="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77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3B893-FAF6-43D6-8DA0-A05B9E02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34224"/>
            <a:ext cx="7772400" cy="1103313"/>
          </a:xfrm>
        </p:spPr>
        <p:txBody>
          <a:bodyPr>
            <a:normAutofit/>
          </a:bodyPr>
          <a:lstStyle/>
          <a:p>
            <a:r>
              <a:rPr lang="en-US" sz="4400" dirty="0" err="1"/>
              <a:t>PlayPosit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8DAE6-7738-4227-ABEC-C8C2DD1F8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752"/>
          <a:stretch/>
        </p:blipFill>
        <p:spPr>
          <a:xfrm>
            <a:off x="0" y="969089"/>
            <a:ext cx="9085277" cy="510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9B3EA-C1E8-4378-AFCB-CCC7551C4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33142"/>
            <a:ext cx="7772400" cy="1470025"/>
          </a:xfrm>
        </p:spPr>
        <p:txBody>
          <a:bodyPr/>
          <a:lstStyle/>
          <a:p>
            <a:r>
              <a:rPr lang="en-US" dirty="0"/>
              <a:t>How might you include an IVL in one of your courses?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9D035-33DC-4EFA-9E9A-487D2F2C2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733" y="2788917"/>
            <a:ext cx="7218381" cy="19014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This may be a fully online, hybrid, flipped or fully F2F class</a:t>
            </a:r>
          </a:p>
        </p:txBody>
      </p:sp>
    </p:spTree>
    <p:extLst>
      <p:ext uri="{BB962C8B-B14F-4D97-AF65-F5344CB8AC3E}">
        <p14:creationId xmlns:p14="http://schemas.microsoft.com/office/powerpoint/2010/main" val="1432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933008" y="166102"/>
            <a:ext cx="7323589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2"/>
                </a:solidFill>
              </a:rPr>
              <a:t>The muddiest point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0508" y="2292851"/>
            <a:ext cx="8442984" cy="531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The muddiest point asks, in some way, what the most confusing (i.e. muddiest) point from the lecture, session, or topic.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It provides an easy to way to see common areas of confusion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It can also help guide future class sessions (Angelo &amp; Cross, 1993)</a:t>
            </a:r>
            <a:endParaRPr lang="en-US" altLang="en-US" dirty="0">
              <a:solidFill>
                <a:schemeClr val="tx1"/>
              </a:solidFill>
            </a:endParaRPr>
          </a:p>
          <a:p>
            <a:pPr lvl="4" eaLnBrk="1" hangingPunct="1">
              <a:lnSpc>
                <a:spcPct val="90000"/>
              </a:lnSpc>
            </a:pPr>
            <a:endParaRPr lang="en-US" altLang="en-US" sz="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900" dirty="0">
              <a:solidFill>
                <a:schemeClr val="tx1"/>
              </a:solidFill>
            </a:endParaRPr>
          </a:p>
        </p:txBody>
      </p:sp>
      <p:pic>
        <p:nvPicPr>
          <p:cNvPr id="3" name="Graphic 2" descr="Confused face with no fill">
            <a:extLst>
              <a:ext uri="{FF2B5EF4-FFF2-40B4-BE49-F238E27FC236}">
                <a16:creationId xmlns:a16="http://schemas.microsoft.com/office/drawing/2014/main" id="{4A7F8AA8-730F-4D41-BC3B-B3B84668A2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2052" y="704674"/>
            <a:ext cx="1679895" cy="167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85800" y="-317572"/>
            <a:ext cx="7772400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SzPct val="25000"/>
              <a:buFont typeface="Century Gothic"/>
              <a:buNone/>
            </a:pPr>
            <a:r>
              <a:rPr lang="en-US" sz="4200" b="1" i="0" u="none" strike="noStrike" cap="none" dirty="0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current study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54000" y="1191237"/>
            <a:ext cx="8153772" cy="5179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The current study sought to students’ perspectives on the inclusion of interactive video lectures (IVLs) into two Family and Consumer Science hybrid research methods classes.</a:t>
            </a:r>
          </a:p>
          <a:p>
            <a:pPr marL="457200" indent="-45720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It also includes how ILV responses guided class sessions, the muddiest point question in each ILV.</a:t>
            </a:r>
          </a:p>
          <a:p>
            <a:pPr marL="0" marR="0" lvl="0" indent="-107950" algn="l" rtl="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Noto Sans Symbols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792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70781-AAC8-4969-B90E-BFDC3887F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5979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A2DC6-1B09-4BF7-A444-89638D0EF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1166070"/>
            <a:ext cx="8057625" cy="525150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Interactive video lectures (IVLs) were implemented in two Family and Consumer Science research methods courses in the Spring and Fall of 2019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Each were hybrid and met face-to-face from 11-11:50 a.m. on Wednesdays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Students completed the IVLs by 11:59 p.m. Tuesday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The professor and undergraduate teaching assistant reviewed the ILV responses on Wednesday morning.</a:t>
            </a:r>
          </a:p>
          <a:p>
            <a:pPr marL="0" indent="0" algn="l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</a:rPr>
              <a:t>The responses, particularly from the muddiest point question at the end of each video lecture, helped guide the in-class session</a:t>
            </a:r>
          </a:p>
        </p:txBody>
      </p:sp>
    </p:spTree>
    <p:extLst>
      <p:ext uri="{BB962C8B-B14F-4D97-AF65-F5344CB8AC3E}">
        <p14:creationId xmlns:p14="http://schemas.microsoft.com/office/powerpoint/2010/main" val="2192443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39417E7-4FB2-4633-A15B-0DD556731FC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5CD514B-891D-48C5-903B-78C01175585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5CD514B-891D-48C5-903B-78C01175585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75CD514B-891D-48C5-903B-78C011755851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10181</TotalTime>
  <Words>829</Words>
  <Application>Microsoft Office PowerPoint</Application>
  <PresentationFormat>On-screen Show (4:3)</PresentationFormat>
  <Paragraphs>131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Noto Sans Symbols</vt:lpstr>
      <vt:lpstr>Times New Roman</vt:lpstr>
      <vt:lpstr>Verdana</vt:lpstr>
      <vt:lpstr>Wingdings 2</vt:lpstr>
      <vt:lpstr>Office Theme</vt:lpstr>
      <vt:lpstr>Integrating interactive video lectures into a hybrid research methods course</vt:lpstr>
      <vt:lpstr>Agenda</vt:lpstr>
      <vt:lpstr>Personal responses systems (PRSs) and learning</vt:lpstr>
      <vt:lpstr>Interactive Video Lectures</vt:lpstr>
      <vt:lpstr>PlayPosit</vt:lpstr>
      <vt:lpstr>How might you include an IVL in one of your courses?</vt:lpstr>
      <vt:lpstr>The muddiest point</vt:lpstr>
      <vt:lpstr>The current study</vt:lpstr>
      <vt:lpstr>Methods</vt:lpstr>
      <vt:lpstr>PlayPosit</vt:lpstr>
      <vt:lpstr>Methods</vt:lpstr>
      <vt:lpstr>Methods</vt:lpstr>
      <vt:lpstr>Results: Demographics</vt:lpstr>
      <vt:lpstr>Results</vt:lpstr>
      <vt:lpstr>Results</vt:lpstr>
      <vt:lpstr>Results</vt:lpstr>
      <vt:lpstr>Results</vt:lpstr>
      <vt:lpstr>Results</vt:lpstr>
      <vt:lpstr>Results</vt:lpstr>
      <vt:lpstr>Do you already include the muddiest point in your classes?</vt:lpstr>
      <vt:lpstr>Drawbacks/Critiques</vt:lpstr>
      <vt:lpstr>Suggestions</vt:lpstr>
      <vt:lpstr>Thank you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urdesign</dc:creator>
  <cp:lastModifiedBy>Ottusch, Timothy - (ottusch)</cp:lastModifiedBy>
  <cp:revision>215</cp:revision>
  <cp:lastPrinted>2016-01-11T14:10:10Z</cp:lastPrinted>
  <dcterms:created xsi:type="dcterms:W3CDTF">2014-09-04T21:39:25Z</dcterms:created>
  <dcterms:modified xsi:type="dcterms:W3CDTF">2020-02-11T02:36:31Z</dcterms:modified>
</cp:coreProperties>
</file>